
<file path=[Content_Types].xml><?xml version="1.0" encoding="utf-8"?>
<Types xmlns="http://schemas.openxmlformats.org/package/2006/content-types">
  <Default Extension="fntdata" ContentType="application/x-fontdata"/>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7"/>
  </p:notesMasterIdLst>
  <p:sldIdLst>
    <p:sldId id="256" r:id="rId2"/>
    <p:sldId id="271" r:id="rId3"/>
    <p:sldId id="270" r:id="rId4"/>
    <p:sldId id="257" r:id="rId5"/>
    <p:sldId id="259" r:id="rId6"/>
    <p:sldId id="262" r:id="rId7"/>
    <p:sldId id="314" r:id="rId8"/>
    <p:sldId id="261" r:id="rId9"/>
    <p:sldId id="258" r:id="rId10"/>
    <p:sldId id="263" r:id="rId11"/>
    <p:sldId id="266" r:id="rId12"/>
    <p:sldId id="269" r:id="rId13"/>
    <p:sldId id="281" r:id="rId14"/>
    <p:sldId id="288" r:id="rId15"/>
    <p:sldId id="282" r:id="rId16"/>
    <p:sldId id="286" r:id="rId17"/>
    <p:sldId id="289" r:id="rId18"/>
    <p:sldId id="290" r:id="rId19"/>
    <p:sldId id="291" r:id="rId20"/>
    <p:sldId id="298" r:id="rId21"/>
    <p:sldId id="299" r:id="rId22"/>
    <p:sldId id="300" r:id="rId23"/>
    <p:sldId id="301" r:id="rId24"/>
    <p:sldId id="302" r:id="rId25"/>
    <p:sldId id="292" r:id="rId26"/>
    <p:sldId id="293" r:id="rId27"/>
    <p:sldId id="294" r:id="rId28"/>
    <p:sldId id="295" r:id="rId29"/>
    <p:sldId id="296" r:id="rId30"/>
    <p:sldId id="297" r:id="rId31"/>
    <p:sldId id="275" r:id="rId32"/>
    <p:sldId id="316" r:id="rId33"/>
    <p:sldId id="317" r:id="rId34"/>
    <p:sldId id="319" r:id="rId35"/>
    <p:sldId id="320" r:id="rId36"/>
    <p:sldId id="322" r:id="rId37"/>
    <p:sldId id="323" r:id="rId38"/>
    <p:sldId id="324" r:id="rId39"/>
    <p:sldId id="325" r:id="rId40"/>
    <p:sldId id="327" r:id="rId41"/>
    <p:sldId id="328" r:id="rId42"/>
    <p:sldId id="330" r:id="rId43"/>
    <p:sldId id="329" r:id="rId44"/>
    <p:sldId id="331" r:id="rId45"/>
    <p:sldId id="333" r:id="rId46"/>
    <p:sldId id="332" r:id="rId47"/>
    <p:sldId id="334" r:id="rId48"/>
    <p:sldId id="335" r:id="rId49"/>
    <p:sldId id="336" r:id="rId50"/>
    <p:sldId id="337" r:id="rId51"/>
    <p:sldId id="338" r:id="rId52"/>
    <p:sldId id="339" r:id="rId53"/>
    <p:sldId id="340" r:id="rId54"/>
    <p:sldId id="341" r:id="rId55"/>
    <p:sldId id="268" r:id="rId56"/>
  </p:sldIdLst>
  <p:sldSz cx="18288000" cy="10287000"/>
  <p:notesSz cx="6858000" cy="9144000"/>
  <p:embeddedFontLst>
    <p:embeddedFont>
      <p:font typeface="Sitka Text" panose="02000505000000020004" pitchFamily="2" charset="0"/>
      <p:regular r:id="rId58"/>
      <p:bold r:id="rId59"/>
      <p:italic r:id="rId60"/>
      <p:boldItalic r:id="rId61"/>
    </p:embeddedFont>
    <p:embeddedFont>
      <p:font typeface="Ubuntu" panose="020B0504030602030204" pitchFamily="34"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859C"/>
    <a:srgbClr val="7030A0"/>
    <a:srgbClr val="558ED5"/>
    <a:srgbClr val="A2B85E"/>
    <a:srgbClr val="4EBC9D"/>
    <a:srgbClr val="F28383"/>
    <a:srgbClr val="99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244BE32-E64F-4976-8CBC-0B26FC2343A4}">
  <a:tblStyle styleId="{1244BE32-E64F-4976-8CBC-0B26FC2343A4}"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Kiểu Có chủ đề 1 - Màu chủ đề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8A107856-5554-42FB-B03E-39F5DBC370BA}" styleName="Kiểu Trung bình 4 - Màu chủ đề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DA37D80-6434-44D0-A028-1B22A696006F}" styleName="Kiểu Sáng 3 - Màu chủ đề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176" autoAdjust="0"/>
  </p:normalViewPr>
  <p:slideViewPr>
    <p:cSldViewPr snapToGrid="0">
      <p:cViewPr varScale="1">
        <p:scale>
          <a:sx n="39" d="100"/>
          <a:sy n="39" d="100"/>
        </p:scale>
        <p:origin x="94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8" name="Google Shape;28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a:extLst>
            <a:ext uri="{FF2B5EF4-FFF2-40B4-BE49-F238E27FC236}">
              <a16:creationId xmlns:a16="http://schemas.microsoft.com/office/drawing/2014/main" id="{FED33D1B-C27A-322A-E080-4A14107B2A3B}"/>
            </a:ext>
          </a:extLst>
        </p:cNvPr>
        <p:cNvGrpSpPr/>
        <p:nvPr/>
      </p:nvGrpSpPr>
      <p:grpSpPr>
        <a:xfrm>
          <a:off x="0" y="0"/>
          <a:ext cx="0" cy="0"/>
          <a:chOff x="0" y="0"/>
          <a:chExt cx="0" cy="0"/>
        </a:xfrm>
      </p:grpSpPr>
      <p:sp>
        <p:nvSpPr>
          <p:cNvPr id="454" name="Google Shape;454;p21:notes">
            <a:extLst>
              <a:ext uri="{FF2B5EF4-FFF2-40B4-BE49-F238E27FC236}">
                <a16:creationId xmlns:a16="http://schemas.microsoft.com/office/drawing/2014/main" id="{0B3817B5-24D4-2FA2-8BDE-B3DBF26ED8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5" name="Google Shape;455;p21:notes">
            <a:extLst>
              <a:ext uri="{FF2B5EF4-FFF2-40B4-BE49-F238E27FC236}">
                <a16:creationId xmlns:a16="http://schemas.microsoft.com/office/drawing/2014/main" id="{BFB8907E-42D4-473E-EEFA-640456EC86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15359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a:extLst>
            <a:ext uri="{FF2B5EF4-FFF2-40B4-BE49-F238E27FC236}">
              <a16:creationId xmlns:a16="http://schemas.microsoft.com/office/drawing/2014/main" id="{C32E2EC7-19C1-5E74-1D75-963EB5C96D9C}"/>
            </a:ext>
          </a:extLst>
        </p:cNvPr>
        <p:cNvGrpSpPr/>
        <p:nvPr/>
      </p:nvGrpSpPr>
      <p:grpSpPr>
        <a:xfrm>
          <a:off x="0" y="0"/>
          <a:ext cx="0" cy="0"/>
          <a:chOff x="0" y="0"/>
          <a:chExt cx="0" cy="0"/>
        </a:xfrm>
      </p:grpSpPr>
      <p:sp>
        <p:nvSpPr>
          <p:cNvPr id="394" name="Google Shape;394;p19:notes">
            <a:extLst>
              <a:ext uri="{FF2B5EF4-FFF2-40B4-BE49-F238E27FC236}">
                <a16:creationId xmlns:a16="http://schemas.microsoft.com/office/drawing/2014/main" id="{FAD505AB-94F4-CDF0-7CF9-F389286DAA5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5" name="Google Shape;395;p19:notes">
            <a:extLst>
              <a:ext uri="{FF2B5EF4-FFF2-40B4-BE49-F238E27FC236}">
                <a16:creationId xmlns:a16="http://schemas.microsoft.com/office/drawing/2014/main" id="{3913676B-B21E-AE77-6F84-E1298011C7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9249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E39EC663-9D34-711A-E058-034C259B9A92}"/>
            </a:ext>
          </a:extLst>
        </p:cNvPr>
        <p:cNvGrpSpPr/>
        <p:nvPr/>
      </p:nvGrpSpPr>
      <p:grpSpPr>
        <a:xfrm>
          <a:off x="0" y="0"/>
          <a:ext cx="0" cy="0"/>
          <a:chOff x="0" y="0"/>
          <a:chExt cx="0" cy="0"/>
        </a:xfrm>
      </p:grpSpPr>
      <p:sp>
        <p:nvSpPr>
          <p:cNvPr id="411" name="Google Shape;411;p20:notes">
            <a:extLst>
              <a:ext uri="{FF2B5EF4-FFF2-40B4-BE49-F238E27FC236}">
                <a16:creationId xmlns:a16="http://schemas.microsoft.com/office/drawing/2014/main" id="{87235C8D-AA73-4F5C-C1CC-06678685E2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20:notes">
            <a:extLst>
              <a:ext uri="{FF2B5EF4-FFF2-40B4-BE49-F238E27FC236}">
                <a16:creationId xmlns:a16="http://schemas.microsoft.com/office/drawing/2014/main" id="{3E69FFA3-053A-0F16-42D3-76EDA49488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3114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7DCC8DBA-315A-FF3A-2D97-12611AE59FF7}"/>
            </a:ext>
          </a:extLst>
        </p:cNvPr>
        <p:cNvGrpSpPr/>
        <p:nvPr/>
      </p:nvGrpSpPr>
      <p:grpSpPr>
        <a:xfrm>
          <a:off x="0" y="0"/>
          <a:ext cx="0" cy="0"/>
          <a:chOff x="0" y="0"/>
          <a:chExt cx="0" cy="0"/>
        </a:xfrm>
      </p:grpSpPr>
      <p:sp>
        <p:nvSpPr>
          <p:cNvPr id="411" name="Google Shape;411;p20:notes">
            <a:extLst>
              <a:ext uri="{FF2B5EF4-FFF2-40B4-BE49-F238E27FC236}">
                <a16:creationId xmlns:a16="http://schemas.microsoft.com/office/drawing/2014/main" id="{82BC4467-318C-EBF5-5443-957A1F77E1C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20:notes">
            <a:extLst>
              <a:ext uri="{FF2B5EF4-FFF2-40B4-BE49-F238E27FC236}">
                <a16:creationId xmlns:a16="http://schemas.microsoft.com/office/drawing/2014/main" id="{1F29A71F-FAB4-E178-F3B1-2C79EA196A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63455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51FB0956-B4C3-6301-A378-63B760BDE33A}"/>
            </a:ext>
          </a:extLst>
        </p:cNvPr>
        <p:cNvGrpSpPr/>
        <p:nvPr/>
      </p:nvGrpSpPr>
      <p:grpSpPr>
        <a:xfrm>
          <a:off x="0" y="0"/>
          <a:ext cx="0" cy="0"/>
          <a:chOff x="0" y="0"/>
          <a:chExt cx="0" cy="0"/>
        </a:xfrm>
      </p:grpSpPr>
      <p:sp>
        <p:nvSpPr>
          <p:cNvPr id="411" name="Google Shape;411;p20:notes">
            <a:extLst>
              <a:ext uri="{FF2B5EF4-FFF2-40B4-BE49-F238E27FC236}">
                <a16:creationId xmlns:a16="http://schemas.microsoft.com/office/drawing/2014/main" id="{65A3ACE9-8304-F236-79E5-16F568DAEF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20:notes">
            <a:extLst>
              <a:ext uri="{FF2B5EF4-FFF2-40B4-BE49-F238E27FC236}">
                <a16:creationId xmlns:a16="http://schemas.microsoft.com/office/drawing/2014/main" id="{54521E3C-10DA-4F30-D375-3227F44CBE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27217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322BA6EC-539E-67D6-493F-7CDF50A8FCCA}"/>
            </a:ext>
          </a:extLst>
        </p:cNvPr>
        <p:cNvGrpSpPr/>
        <p:nvPr/>
      </p:nvGrpSpPr>
      <p:grpSpPr>
        <a:xfrm>
          <a:off x="0" y="0"/>
          <a:ext cx="0" cy="0"/>
          <a:chOff x="0" y="0"/>
          <a:chExt cx="0" cy="0"/>
        </a:xfrm>
      </p:grpSpPr>
      <p:sp>
        <p:nvSpPr>
          <p:cNvPr id="411" name="Google Shape;411;p20:notes">
            <a:extLst>
              <a:ext uri="{FF2B5EF4-FFF2-40B4-BE49-F238E27FC236}">
                <a16:creationId xmlns:a16="http://schemas.microsoft.com/office/drawing/2014/main" id="{CE614031-71AE-9792-1EF2-50F84D52721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20:notes">
            <a:extLst>
              <a:ext uri="{FF2B5EF4-FFF2-40B4-BE49-F238E27FC236}">
                <a16:creationId xmlns:a16="http://schemas.microsoft.com/office/drawing/2014/main" id="{E49DCC67-6D45-FB43-DDDC-022C166D7AE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9358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4B750944-3BC0-E5CD-0DBE-7C75B603995D}"/>
            </a:ext>
          </a:extLst>
        </p:cNvPr>
        <p:cNvGrpSpPr/>
        <p:nvPr/>
      </p:nvGrpSpPr>
      <p:grpSpPr>
        <a:xfrm>
          <a:off x="0" y="0"/>
          <a:ext cx="0" cy="0"/>
          <a:chOff x="0" y="0"/>
          <a:chExt cx="0" cy="0"/>
        </a:xfrm>
      </p:grpSpPr>
      <p:sp>
        <p:nvSpPr>
          <p:cNvPr id="411" name="Google Shape;411;p20:notes">
            <a:extLst>
              <a:ext uri="{FF2B5EF4-FFF2-40B4-BE49-F238E27FC236}">
                <a16:creationId xmlns:a16="http://schemas.microsoft.com/office/drawing/2014/main" id="{B9E92D94-5BF7-B34E-6DB1-6B818A777A7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20:notes">
            <a:extLst>
              <a:ext uri="{FF2B5EF4-FFF2-40B4-BE49-F238E27FC236}">
                <a16:creationId xmlns:a16="http://schemas.microsoft.com/office/drawing/2014/main" id="{868E1AB0-431F-7442-D697-4479AA5D46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8274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3" name="Google Shape;35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5C3DEA2C-4CCB-1DEA-62A6-D029965E4D94}"/>
            </a:ext>
          </a:extLst>
        </p:cNvPr>
        <p:cNvGrpSpPr/>
        <p:nvPr/>
      </p:nvGrpSpPr>
      <p:grpSpPr>
        <a:xfrm>
          <a:off x="0" y="0"/>
          <a:ext cx="0" cy="0"/>
          <a:chOff x="0" y="0"/>
          <a:chExt cx="0" cy="0"/>
        </a:xfrm>
      </p:grpSpPr>
      <p:sp>
        <p:nvSpPr>
          <p:cNvPr id="411" name="Google Shape;411;p20:notes">
            <a:extLst>
              <a:ext uri="{FF2B5EF4-FFF2-40B4-BE49-F238E27FC236}">
                <a16:creationId xmlns:a16="http://schemas.microsoft.com/office/drawing/2014/main" id="{36FBF4EA-D26A-33B8-C9A4-76780FB14E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20:notes">
            <a:extLst>
              <a:ext uri="{FF2B5EF4-FFF2-40B4-BE49-F238E27FC236}">
                <a16:creationId xmlns:a16="http://schemas.microsoft.com/office/drawing/2014/main" id="{B015C87B-7B96-A4AF-5082-484DCF503C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49268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4FB3BDA1-8D86-9386-6AF5-7B1FF761C2A4}"/>
            </a:ext>
          </a:extLst>
        </p:cNvPr>
        <p:cNvGrpSpPr/>
        <p:nvPr/>
      </p:nvGrpSpPr>
      <p:grpSpPr>
        <a:xfrm>
          <a:off x="0" y="0"/>
          <a:ext cx="0" cy="0"/>
          <a:chOff x="0" y="0"/>
          <a:chExt cx="0" cy="0"/>
        </a:xfrm>
      </p:grpSpPr>
      <p:sp>
        <p:nvSpPr>
          <p:cNvPr id="411" name="Google Shape;411;p20:notes">
            <a:extLst>
              <a:ext uri="{FF2B5EF4-FFF2-40B4-BE49-F238E27FC236}">
                <a16:creationId xmlns:a16="http://schemas.microsoft.com/office/drawing/2014/main" id="{C8B69041-940C-31D1-A2DF-744FAE8B3AC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20:notes">
            <a:extLst>
              <a:ext uri="{FF2B5EF4-FFF2-40B4-BE49-F238E27FC236}">
                <a16:creationId xmlns:a16="http://schemas.microsoft.com/office/drawing/2014/main" id="{63356708-B8E2-0A44-0D51-7DF733F27C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07190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CC1D5B33-A81C-61FC-B03E-ED20502D943C}"/>
            </a:ext>
          </a:extLst>
        </p:cNvPr>
        <p:cNvGrpSpPr/>
        <p:nvPr/>
      </p:nvGrpSpPr>
      <p:grpSpPr>
        <a:xfrm>
          <a:off x="0" y="0"/>
          <a:ext cx="0" cy="0"/>
          <a:chOff x="0" y="0"/>
          <a:chExt cx="0" cy="0"/>
        </a:xfrm>
      </p:grpSpPr>
      <p:sp>
        <p:nvSpPr>
          <p:cNvPr id="411" name="Google Shape;411;p20:notes">
            <a:extLst>
              <a:ext uri="{FF2B5EF4-FFF2-40B4-BE49-F238E27FC236}">
                <a16:creationId xmlns:a16="http://schemas.microsoft.com/office/drawing/2014/main" id="{781B2B71-5349-CF73-EDB9-625301E773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20:notes">
            <a:extLst>
              <a:ext uri="{FF2B5EF4-FFF2-40B4-BE49-F238E27FC236}">
                <a16:creationId xmlns:a16="http://schemas.microsoft.com/office/drawing/2014/main" id="{28930520-2411-48A1-78BE-E30FB15BE3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33023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C3117D3C-EC90-C335-0F24-CE80BFB0E211}"/>
            </a:ext>
          </a:extLst>
        </p:cNvPr>
        <p:cNvGrpSpPr/>
        <p:nvPr/>
      </p:nvGrpSpPr>
      <p:grpSpPr>
        <a:xfrm>
          <a:off x="0" y="0"/>
          <a:ext cx="0" cy="0"/>
          <a:chOff x="0" y="0"/>
          <a:chExt cx="0" cy="0"/>
        </a:xfrm>
      </p:grpSpPr>
      <p:sp>
        <p:nvSpPr>
          <p:cNvPr id="411" name="Google Shape;411;p20:notes">
            <a:extLst>
              <a:ext uri="{FF2B5EF4-FFF2-40B4-BE49-F238E27FC236}">
                <a16:creationId xmlns:a16="http://schemas.microsoft.com/office/drawing/2014/main" id="{96FD2356-424F-456E-21DE-63889B0F2B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20:notes">
            <a:extLst>
              <a:ext uri="{FF2B5EF4-FFF2-40B4-BE49-F238E27FC236}">
                <a16:creationId xmlns:a16="http://schemas.microsoft.com/office/drawing/2014/main" id="{6578B4F2-21B4-4C62-C956-7A5965924E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12062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3F6EF956-78BE-3B0C-F60F-D5B2F3AF071D}"/>
            </a:ext>
          </a:extLst>
        </p:cNvPr>
        <p:cNvGrpSpPr/>
        <p:nvPr/>
      </p:nvGrpSpPr>
      <p:grpSpPr>
        <a:xfrm>
          <a:off x="0" y="0"/>
          <a:ext cx="0" cy="0"/>
          <a:chOff x="0" y="0"/>
          <a:chExt cx="0" cy="0"/>
        </a:xfrm>
      </p:grpSpPr>
      <p:sp>
        <p:nvSpPr>
          <p:cNvPr id="411" name="Google Shape;411;p20:notes">
            <a:extLst>
              <a:ext uri="{FF2B5EF4-FFF2-40B4-BE49-F238E27FC236}">
                <a16:creationId xmlns:a16="http://schemas.microsoft.com/office/drawing/2014/main" id="{3937E120-9C01-21F4-8839-82E2B0EF58F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20:notes">
            <a:extLst>
              <a:ext uri="{FF2B5EF4-FFF2-40B4-BE49-F238E27FC236}">
                <a16:creationId xmlns:a16="http://schemas.microsoft.com/office/drawing/2014/main" id="{62C2130A-697A-E49F-1CFF-1300EEABEE0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59227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5D326FD7-941D-ED46-A90C-029C7938BB9F}"/>
            </a:ext>
          </a:extLst>
        </p:cNvPr>
        <p:cNvGrpSpPr/>
        <p:nvPr/>
      </p:nvGrpSpPr>
      <p:grpSpPr>
        <a:xfrm>
          <a:off x="0" y="0"/>
          <a:ext cx="0" cy="0"/>
          <a:chOff x="0" y="0"/>
          <a:chExt cx="0" cy="0"/>
        </a:xfrm>
      </p:grpSpPr>
      <p:sp>
        <p:nvSpPr>
          <p:cNvPr id="411" name="Google Shape;411;p20:notes">
            <a:extLst>
              <a:ext uri="{FF2B5EF4-FFF2-40B4-BE49-F238E27FC236}">
                <a16:creationId xmlns:a16="http://schemas.microsoft.com/office/drawing/2014/main" id="{D9603EC0-694C-4116-B423-81CD92090E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20:notes">
            <a:extLst>
              <a:ext uri="{FF2B5EF4-FFF2-40B4-BE49-F238E27FC236}">
                <a16:creationId xmlns:a16="http://schemas.microsoft.com/office/drawing/2014/main" id="{F5376521-8BB2-6073-C990-2D1EC5F8AD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45738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278972DB-DE23-CE5C-F1D0-B7ED56F85E03}"/>
            </a:ext>
          </a:extLst>
        </p:cNvPr>
        <p:cNvGrpSpPr/>
        <p:nvPr/>
      </p:nvGrpSpPr>
      <p:grpSpPr>
        <a:xfrm>
          <a:off x="0" y="0"/>
          <a:ext cx="0" cy="0"/>
          <a:chOff x="0" y="0"/>
          <a:chExt cx="0" cy="0"/>
        </a:xfrm>
      </p:grpSpPr>
      <p:sp>
        <p:nvSpPr>
          <p:cNvPr id="411" name="Google Shape;411;p20:notes">
            <a:extLst>
              <a:ext uri="{FF2B5EF4-FFF2-40B4-BE49-F238E27FC236}">
                <a16:creationId xmlns:a16="http://schemas.microsoft.com/office/drawing/2014/main" id="{78B2F5BC-D1EB-60C7-6C89-FEAF2487AC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20:notes">
            <a:extLst>
              <a:ext uri="{FF2B5EF4-FFF2-40B4-BE49-F238E27FC236}">
                <a16:creationId xmlns:a16="http://schemas.microsoft.com/office/drawing/2014/main" id="{8624D371-1075-21CD-3368-75E77D085E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0844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8C3207F2-1C79-499A-50CA-53051618506E}"/>
            </a:ext>
          </a:extLst>
        </p:cNvPr>
        <p:cNvGrpSpPr/>
        <p:nvPr/>
      </p:nvGrpSpPr>
      <p:grpSpPr>
        <a:xfrm>
          <a:off x="0" y="0"/>
          <a:ext cx="0" cy="0"/>
          <a:chOff x="0" y="0"/>
          <a:chExt cx="0" cy="0"/>
        </a:xfrm>
      </p:grpSpPr>
      <p:sp>
        <p:nvSpPr>
          <p:cNvPr id="411" name="Google Shape;411;p20:notes">
            <a:extLst>
              <a:ext uri="{FF2B5EF4-FFF2-40B4-BE49-F238E27FC236}">
                <a16:creationId xmlns:a16="http://schemas.microsoft.com/office/drawing/2014/main" id="{2843816A-9BF8-95D2-EB85-23DBE33EE8F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20:notes">
            <a:extLst>
              <a:ext uri="{FF2B5EF4-FFF2-40B4-BE49-F238E27FC236}">
                <a16:creationId xmlns:a16="http://schemas.microsoft.com/office/drawing/2014/main" id="{911E6828-7E4E-4447-D4AF-E2BBF44FB2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78241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6C52CE21-BDBD-AFF0-3192-DC757D672E62}"/>
            </a:ext>
          </a:extLst>
        </p:cNvPr>
        <p:cNvGrpSpPr/>
        <p:nvPr/>
      </p:nvGrpSpPr>
      <p:grpSpPr>
        <a:xfrm>
          <a:off x="0" y="0"/>
          <a:ext cx="0" cy="0"/>
          <a:chOff x="0" y="0"/>
          <a:chExt cx="0" cy="0"/>
        </a:xfrm>
      </p:grpSpPr>
      <p:sp>
        <p:nvSpPr>
          <p:cNvPr id="411" name="Google Shape;411;p20:notes">
            <a:extLst>
              <a:ext uri="{FF2B5EF4-FFF2-40B4-BE49-F238E27FC236}">
                <a16:creationId xmlns:a16="http://schemas.microsoft.com/office/drawing/2014/main" id="{1FE5B563-90C9-CCF9-E432-FA2D2BE2B8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20:notes">
            <a:extLst>
              <a:ext uri="{FF2B5EF4-FFF2-40B4-BE49-F238E27FC236}">
                <a16:creationId xmlns:a16="http://schemas.microsoft.com/office/drawing/2014/main" id="{A7A13302-FB05-25A9-51B4-C9C49EBDE9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083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D112478F-5D99-54AB-2901-6D351C130CB6}"/>
            </a:ext>
          </a:extLst>
        </p:cNvPr>
        <p:cNvGrpSpPr/>
        <p:nvPr/>
      </p:nvGrpSpPr>
      <p:grpSpPr>
        <a:xfrm>
          <a:off x="0" y="0"/>
          <a:ext cx="0" cy="0"/>
          <a:chOff x="0" y="0"/>
          <a:chExt cx="0" cy="0"/>
        </a:xfrm>
      </p:grpSpPr>
      <p:sp>
        <p:nvSpPr>
          <p:cNvPr id="411" name="Google Shape;411;p20:notes">
            <a:extLst>
              <a:ext uri="{FF2B5EF4-FFF2-40B4-BE49-F238E27FC236}">
                <a16:creationId xmlns:a16="http://schemas.microsoft.com/office/drawing/2014/main" id="{055DCB71-D731-C451-16B8-59FF4BDA395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20:notes">
            <a:extLst>
              <a:ext uri="{FF2B5EF4-FFF2-40B4-BE49-F238E27FC236}">
                <a16:creationId xmlns:a16="http://schemas.microsoft.com/office/drawing/2014/main" id="{95FDACD2-9D9A-672E-B1CD-604425D602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7903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1" name="Google Shape;30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20BD087B-F572-C73B-6648-E888A12C28E0}"/>
            </a:ext>
          </a:extLst>
        </p:cNvPr>
        <p:cNvGrpSpPr/>
        <p:nvPr/>
      </p:nvGrpSpPr>
      <p:grpSpPr>
        <a:xfrm>
          <a:off x="0" y="0"/>
          <a:ext cx="0" cy="0"/>
          <a:chOff x="0" y="0"/>
          <a:chExt cx="0" cy="0"/>
        </a:xfrm>
      </p:grpSpPr>
      <p:sp>
        <p:nvSpPr>
          <p:cNvPr id="411" name="Google Shape;411;p20:notes">
            <a:extLst>
              <a:ext uri="{FF2B5EF4-FFF2-40B4-BE49-F238E27FC236}">
                <a16:creationId xmlns:a16="http://schemas.microsoft.com/office/drawing/2014/main" id="{50D36135-1580-74F7-D1E1-F3D212EC2A9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20:notes">
            <a:extLst>
              <a:ext uri="{FF2B5EF4-FFF2-40B4-BE49-F238E27FC236}">
                <a16:creationId xmlns:a16="http://schemas.microsoft.com/office/drawing/2014/main" id="{87DCF9C3-188A-F50C-868A-88944447C5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39530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a:extLst>
            <a:ext uri="{FF2B5EF4-FFF2-40B4-BE49-F238E27FC236}">
              <a16:creationId xmlns:a16="http://schemas.microsoft.com/office/drawing/2014/main" id="{7C391776-D77B-44C5-9B98-434796442743}"/>
            </a:ext>
          </a:extLst>
        </p:cNvPr>
        <p:cNvGrpSpPr/>
        <p:nvPr/>
      </p:nvGrpSpPr>
      <p:grpSpPr>
        <a:xfrm>
          <a:off x="0" y="0"/>
          <a:ext cx="0" cy="0"/>
          <a:chOff x="0" y="0"/>
          <a:chExt cx="0" cy="0"/>
        </a:xfrm>
      </p:grpSpPr>
      <p:sp>
        <p:nvSpPr>
          <p:cNvPr id="217" name="Google Shape;217;p9:notes">
            <a:extLst>
              <a:ext uri="{FF2B5EF4-FFF2-40B4-BE49-F238E27FC236}">
                <a16:creationId xmlns:a16="http://schemas.microsoft.com/office/drawing/2014/main" id="{96EB3429-153B-FFF5-1955-2BB6DDF9C1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9:notes">
            <a:extLst>
              <a:ext uri="{FF2B5EF4-FFF2-40B4-BE49-F238E27FC236}">
                <a16:creationId xmlns:a16="http://schemas.microsoft.com/office/drawing/2014/main" id="{20DC407E-2346-1EC2-9000-EC9540652D4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15517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a:extLst>
            <a:ext uri="{FF2B5EF4-FFF2-40B4-BE49-F238E27FC236}">
              <a16:creationId xmlns:a16="http://schemas.microsoft.com/office/drawing/2014/main" id="{5344BA72-A4E1-15E3-578E-93BDCF55EA5D}"/>
            </a:ext>
          </a:extLst>
        </p:cNvPr>
        <p:cNvGrpSpPr/>
        <p:nvPr/>
      </p:nvGrpSpPr>
      <p:grpSpPr>
        <a:xfrm>
          <a:off x="0" y="0"/>
          <a:ext cx="0" cy="0"/>
          <a:chOff x="0" y="0"/>
          <a:chExt cx="0" cy="0"/>
        </a:xfrm>
      </p:grpSpPr>
      <p:sp>
        <p:nvSpPr>
          <p:cNvPr id="217" name="Google Shape;217;p9:notes">
            <a:extLst>
              <a:ext uri="{FF2B5EF4-FFF2-40B4-BE49-F238E27FC236}">
                <a16:creationId xmlns:a16="http://schemas.microsoft.com/office/drawing/2014/main" id="{9CCA5F63-0A4F-727F-7D9A-AFF3334C7C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9:notes">
            <a:extLst>
              <a:ext uri="{FF2B5EF4-FFF2-40B4-BE49-F238E27FC236}">
                <a16:creationId xmlns:a16="http://schemas.microsoft.com/office/drawing/2014/main" id="{E0C05A2A-E203-226D-D915-9E61F9A707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92973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a:extLst>
            <a:ext uri="{FF2B5EF4-FFF2-40B4-BE49-F238E27FC236}">
              <a16:creationId xmlns:a16="http://schemas.microsoft.com/office/drawing/2014/main" id="{751A401E-3260-496D-6B51-2A639FB1C25B}"/>
            </a:ext>
          </a:extLst>
        </p:cNvPr>
        <p:cNvGrpSpPr/>
        <p:nvPr/>
      </p:nvGrpSpPr>
      <p:grpSpPr>
        <a:xfrm>
          <a:off x="0" y="0"/>
          <a:ext cx="0" cy="0"/>
          <a:chOff x="0" y="0"/>
          <a:chExt cx="0" cy="0"/>
        </a:xfrm>
      </p:grpSpPr>
      <p:sp>
        <p:nvSpPr>
          <p:cNvPr id="217" name="Google Shape;217;p9:notes">
            <a:extLst>
              <a:ext uri="{FF2B5EF4-FFF2-40B4-BE49-F238E27FC236}">
                <a16:creationId xmlns:a16="http://schemas.microsoft.com/office/drawing/2014/main" id="{E34B92C5-719D-F156-3A16-5AB4C4A64D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9:notes">
            <a:extLst>
              <a:ext uri="{FF2B5EF4-FFF2-40B4-BE49-F238E27FC236}">
                <a16:creationId xmlns:a16="http://schemas.microsoft.com/office/drawing/2014/main" id="{94E5B64D-11B5-DA22-7A54-0B0F08C9A15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42701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a:extLst>
            <a:ext uri="{FF2B5EF4-FFF2-40B4-BE49-F238E27FC236}">
              <a16:creationId xmlns:a16="http://schemas.microsoft.com/office/drawing/2014/main" id="{689861D6-B246-9E44-A7C6-0ACC3DEE120D}"/>
            </a:ext>
          </a:extLst>
        </p:cNvPr>
        <p:cNvGrpSpPr/>
        <p:nvPr/>
      </p:nvGrpSpPr>
      <p:grpSpPr>
        <a:xfrm>
          <a:off x="0" y="0"/>
          <a:ext cx="0" cy="0"/>
          <a:chOff x="0" y="0"/>
          <a:chExt cx="0" cy="0"/>
        </a:xfrm>
      </p:grpSpPr>
      <p:sp>
        <p:nvSpPr>
          <p:cNvPr id="217" name="Google Shape;217;p9:notes">
            <a:extLst>
              <a:ext uri="{FF2B5EF4-FFF2-40B4-BE49-F238E27FC236}">
                <a16:creationId xmlns:a16="http://schemas.microsoft.com/office/drawing/2014/main" id="{6AE828C5-96D6-0611-B33C-46BBC990885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9:notes">
            <a:extLst>
              <a:ext uri="{FF2B5EF4-FFF2-40B4-BE49-F238E27FC236}">
                <a16:creationId xmlns:a16="http://schemas.microsoft.com/office/drawing/2014/main" id="{E3AB2178-AC22-5AE5-CC61-819426DC88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28371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a:extLst>
            <a:ext uri="{FF2B5EF4-FFF2-40B4-BE49-F238E27FC236}">
              <a16:creationId xmlns:a16="http://schemas.microsoft.com/office/drawing/2014/main" id="{4F5799B0-8F0E-CCF9-B2EC-C1987140DA1C}"/>
            </a:ext>
          </a:extLst>
        </p:cNvPr>
        <p:cNvGrpSpPr/>
        <p:nvPr/>
      </p:nvGrpSpPr>
      <p:grpSpPr>
        <a:xfrm>
          <a:off x="0" y="0"/>
          <a:ext cx="0" cy="0"/>
          <a:chOff x="0" y="0"/>
          <a:chExt cx="0" cy="0"/>
        </a:xfrm>
      </p:grpSpPr>
      <p:sp>
        <p:nvSpPr>
          <p:cNvPr id="217" name="Google Shape;217;p9:notes">
            <a:extLst>
              <a:ext uri="{FF2B5EF4-FFF2-40B4-BE49-F238E27FC236}">
                <a16:creationId xmlns:a16="http://schemas.microsoft.com/office/drawing/2014/main" id="{56A574F8-A742-FAA9-F427-D154E5BC07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9:notes">
            <a:extLst>
              <a:ext uri="{FF2B5EF4-FFF2-40B4-BE49-F238E27FC236}">
                <a16:creationId xmlns:a16="http://schemas.microsoft.com/office/drawing/2014/main" id="{7FA43A04-4784-498A-D932-36832D45C8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09403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a:extLst>
            <a:ext uri="{FF2B5EF4-FFF2-40B4-BE49-F238E27FC236}">
              <a16:creationId xmlns:a16="http://schemas.microsoft.com/office/drawing/2014/main" id="{41180A6B-D411-344D-DDB7-BEBC7AA56625}"/>
            </a:ext>
          </a:extLst>
        </p:cNvPr>
        <p:cNvGrpSpPr/>
        <p:nvPr/>
      </p:nvGrpSpPr>
      <p:grpSpPr>
        <a:xfrm>
          <a:off x="0" y="0"/>
          <a:ext cx="0" cy="0"/>
          <a:chOff x="0" y="0"/>
          <a:chExt cx="0" cy="0"/>
        </a:xfrm>
      </p:grpSpPr>
      <p:sp>
        <p:nvSpPr>
          <p:cNvPr id="217" name="Google Shape;217;p9:notes">
            <a:extLst>
              <a:ext uri="{FF2B5EF4-FFF2-40B4-BE49-F238E27FC236}">
                <a16:creationId xmlns:a16="http://schemas.microsoft.com/office/drawing/2014/main" id="{CC516F49-09EB-FD5C-21B8-409D183F79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9:notes">
            <a:extLst>
              <a:ext uri="{FF2B5EF4-FFF2-40B4-BE49-F238E27FC236}">
                <a16:creationId xmlns:a16="http://schemas.microsoft.com/office/drawing/2014/main" id="{08646FD2-63DD-CC36-7017-FD7FC83BF4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05637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a:extLst>
            <a:ext uri="{FF2B5EF4-FFF2-40B4-BE49-F238E27FC236}">
              <a16:creationId xmlns:a16="http://schemas.microsoft.com/office/drawing/2014/main" id="{EB3AE990-A6FE-E8D5-2AAC-5298B5736CB9}"/>
            </a:ext>
          </a:extLst>
        </p:cNvPr>
        <p:cNvGrpSpPr/>
        <p:nvPr/>
      </p:nvGrpSpPr>
      <p:grpSpPr>
        <a:xfrm>
          <a:off x="0" y="0"/>
          <a:ext cx="0" cy="0"/>
          <a:chOff x="0" y="0"/>
          <a:chExt cx="0" cy="0"/>
        </a:xfrm>
      </p:grpSpPr>
      <p:sp>
        <p:nvSpPr>
          <p:cNvPr id="217" name="Google Shape;217;p9:notes">
            <a:extLst>
              <a:ext uri="{FF2B5EF4-FFF2-40B4-BE49-F238E27FC236}">
                <a16:creationId xmlns:a16="http://schemas.microsoft.com/office/drawing/2014/main" id="{7C15146D-01DA-5523-7D9F-0398AB736A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9:notes">
            <a:extLst>
              <a:ext uri="{FF2B5EF4-FFF2-40B4-BE49-F238E27FC236}">
                <a16:creationId xmlns:a16="http://schemas.microsoft.com/office/drawing/2014/main" id="{E71FF244-9044-FE71-AEAD-B75EB6B360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82701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a:extLst>
            <a:ext uri="{FF2B5EF4-FFF2-40B4-BE49-F238E27FC236}">
              <a16:creationId xmlns:a16="http://schemas.microsoft.com/office/drawing/2014/main" id="{D0DEB6DD-AB94-B987-57EB-5CCB79F4267B}"/>
            </a:ext>
          </a:extLst>
        </p:cNvPr>
        <p:cNvGrpSpPr/>
        <p:nvPr/>
      </p:nvGrpSpPr>
      <p:grpSpPr>
        <a:xfrm>
          <a:off x="0" y="0"/>
          <a:ext cx="0" cy="0"/>
          <a:chOff x="0" y="0"/>
          <a:chExt cx="0" cy="0"/>
        </a:xfrm>
      </p:grpSpPr>
      <p:sp>
        <p:nvSpPr>
          <p:cNvPr id="217" name="Google Shape;217;p9:notes">
            <a:extLst>
              <a:ext uri="{FF2B5EF4-FFF2-40B4-BE49-F238E27FC236}">
                <a16:creationId xmlns:a16="http://schemas.microsoft.com/office/drawing/2014/main" id="{07F1D677-232B-DB73-31F1-18B14D1F90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9:notes">
            <a:extLst>
              <a:ext uri="{FF2B5EF4-FFF2-40B4-BE49-F238E27FC236}">
                <a16:creationId xmlns:a16="http://schemas.microsoft.com/office/drawing/2014/main" id="{28B0E765-DF7F-1A06-87A0-363EA4B2D8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7043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a:extLst>
            <a:ext uri="{FF2B5EF4-FFF2-40B4-BE49-F238E27FC236}">
              <a16:creationId xmlns:a16="http://schemas.microsoft.com/office/drawing/2014/main" id="{C1B908FB-42FA-120A-A5A8-1DFCEFBF04AC}"/>
            </a:ext>
          </a:extLst>
        </p:cNvPr>
        <p:cNvGrpSpPr/>
        <p:nvPr/>
      </p:nvGrpSpPr>
      <p:grpSpPr>
        <a:xfrm>
          <a:off x="0" y="0"/>
          <a:ext cx="0" cy="0"/>
          <a:chOff x="0" y="0"/>
          <a:chExt cx="0" cy="0"/>
        </a:xfrm>
      </p:grpSpPr>
      <p:sp>
        <p:nvSpPr>
          <p:cNvPr id="217" name="Google Shape;217;p9:notes">
            <a:extLst>
              <a:ext uri="{FF2B5EF4-FFF2-40B4-BE49-F238E27FC236}">
                <a16:creationId xmlns:a16="http://schemas.microsoft.com/office/drawing/2014/main" id="{AF16B661-F598-09C9-F387-7F15CA42985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9:notes">
            <a:extLst>
              <a:ext uri="{FF2B5EF4-FFF2-40B4-BE49-F238E27FC236}">
                <a16:creationId xmlns:a16="http://schemas.microsoft.com/office/drawing/2014/main" id="{5FD3316E-1C80-1F7B-C6A2-196B389F36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7771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a:extLst>
            <a:ext uri="{FF2B5EF4-FFF2-40B4-BE49-F238E27FC236}">
              <a16:creationId xmlns:a16="http://schemas.microsoft.com/office/drawing/2014/main" id="{A24CDE60-9C38-B4DE-898A-38D008DE5317}"/>
            </a:ext>
          </a:extLst>
        </p:cNvPr>
        <p:cNvGrpSpPr/>
        <p:nvPr/>
      </p:nvGrpSpPr>
      <p:grpSpPr>
        <a:xfrm>
          <a:off x="0" y="0"/>
          <a:ext cx="0" cy="0"/>
          <a:chOff x="0" y="0"/>
          <a:chExt cx="0" cy="0"/>
        </a:xfrm>
      </p:grpSpPr>
      <p:sp>
        <p:nvSpPr>
          <p:cNvPr id="217" name="Google Shape;217;p9:notes">
            <a:extLst>
              <a:ext uri="{FF2B5EF4-FFF2-40B4-BE49-F238E27FC236}">
                <a16:creationId xmlns:a16="http://schemas.microsoft.com/office/drawing/2014/main" id="{7140A370-8710-5E54-D6AE-CCBA2EB17B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9:notes">
            <a:extLst>
              <a:ext uri="{FF2B5EF4-FFF2-40B4-BE49-F238E27FC236}">
                <a16:creationId xmlns:a16="http://schemas.microsoft.com/office/drawing/2014/main" id="{BEEA5F65-32C5-FD53-397D-DF8504D1DA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41177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a:extLst>
            <a:ext uri="{FF2B5EF4-FFF2-40B4-BE49-F238E27FC236}">
              <a16:creationId xmlns:a16="http://schemas.microsoft.com/office/drawing/2014/main" id="{79946816-48B6-47B6-3F0C-EED6AA63509F}"/>
            </a:ext>
          </a:extLst>
        </p:cNvPr>
        <p:cNvGrpSpPr/>
        <p:nvPr/>
      </p:nvGrpSpPr>
      <p:grpSpPr>
        <a:xfrm>
          <a:off x="0" y="0"/>
          <a:ext cx="0" cy="0"/>
          <a:chOff x="0" y="0"/>
          <a:chExt cx="0" cy="0"/>
        </a:xfrm>
      </p:grpSpPr>
      <p:sp>
        <p:nvSpPr>
          <p:cNvPr id="217" name="Google Shape;217;p9:notes">
            <a:extLst>
              <a:ext uri="{FF2B5EF4-FFF2-40B4-BE49-F238E27FC236}">
                <a16:creationId xmlns:a16="http://schemas.microsoft.com/office/drawing/2014/main" id="{3281AA0B-52D2-A8DF-9F95-9842620BDBF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9:notes">
            <a:extLst>
              <a:ext uri="{FF2B5EF4-FFF2-40B4-BE49-F238E27FC236}">
                <a16:creationId xmlns:a16="http://schemas.microsoft.com/office/drawing/2014/main" id="{0CBBDD7D-B1B2-75F8-7906-63EC5CF295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24142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a:extLst>
            <a:ext uri="{FF2B5EF4-FFF2-40B4-BE49-F238E27FC236}">
              <a16:creationId xmlns:a16="http://schemas.microsoft.com/office/drawing/2014/main" id="{2FCA7B8D-2A99-CD4F-A413-576E8EB8BA4D}"/>
            </a:ext>
          </a:extLst>
        </p:cNvPr>
        <p:cNvGrpSpPr/>
        <p:nvPr/>
      </p:nvGrpSpPr>
      <p:grpSpPr>
        <a:xfrm>
          <a:off x="0" y="0"/>
          <a:ext cx="0" cy="0"/>
          <a:chOff x="0" y="0"/>
          <a:chExt cx="0" cy="0"/>
        </a:xfrm>
      </p:grpSpPr>
      <p:sp>
        <p:nvSpPr>
          <p:cNvPr id="217" name="Google Shape;217;p9:notes">
            <a:extLst>
              <a:ext uri="{FF2B5EF4-FFF2-40B4-BE49-F238E27FC236}">
                <a16:creationId xmlns:a16="http://schemas.microsoft.com/office/drawing/2014/main" id="{2F1CCDC1-0954-9A1D-2637-872EEB5F4C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9:notes">
            <a:extLst>
              <a:ext uri="{FF2B5EF4-FFF2-40B4-BE49-F238E27FC236}">
                <a16:creationId xmlns:a16="http://schemas.microsoft.com/office/drawing/2014/main" id="{BCFA6F38-9624-3516-51A1-00AD0B9C49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73587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a:extLst>
            <a:ext uri="{FF2B5EF4-FFF2-40B4-BE49-F238E27FC236}">
              <a16:creationId xmlns:a16="http://schemas.microsoft.com/office/drawing/2014/main" id="{B773D55F-5AD4-B118-6B2C-22CCC12F1F6E}"/>
            </a:ext>
          </a:extLst>
        </p:cNvPr>
        <p:cNvGrpSpPr/>
        <p:nvPr/>
      </p:nvGrpSpPr>
      <p:grpSpPr>
        <a:xfrm>
          <a:off x="0" y="0"/>
          <a:ext cx="0" cy="0"/>
          <a:chOff x="0" y="0"/>
          <a:chExt cx="0" cy="0"/>
        </a:xfrm>
      </p:grpSpPr>
      <p:sp>
        <p:nvSpPr>
          <p:cNvPr id="217" name="Google Shape;217;p9:notes">
            <a:extLst>
              <a:ext uri="{FF2B5EF4-FFF2-40B4-BE49-F238E27FC236}">
                <a16:creationId xmlns:a16="http://schemas.microsoft.com/office/drawing/2014/main" id="{C3442136-2DC4-118C-A36A-FA83703E7E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9:notes">
            <a:extLst>
              <a:ext uri="{FF2B5EF4-FFF2-40B4-BE49-F238E27FC236}">
                <a16:creationId xmlns:a16="http://schemas.microsoft.com/office/drawing/2014/main" id="{4FD3B6AA-7743-70F6-4DE3-4EADA729E0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07929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a:extLst>
            <a:ext uri="{FF2B5EF4-FFF2-40B4-BE49-F238E27FC236}">
              <a16:creationId xmlns:a16="http://schemas.microsoft.com/office/drawing/2014/main" id="{C7F43039-8DFE-ABC6-1ABF-9F326B0214C4}"/>
            </a:ext>
          </a:extLst>
        </p:cNvPr>
        <p:cNvGrpSpPr/>
        <p:nvPr/>
      </p:nvGrpSpPr>
      <p:grpSpPr>
        <a:xfrm>
          <a:off x="0" y="0"/>
          <a:ext cx="0" cy="0"/>
          <a:chOff x="0" y="0"/>
          <a:chExt cx="0" cy="0"/>
        </a:xfrm>
      </p:grpSpPr>
      <p:sp>
        <p:nvSpPr>
          <p:cNvPr id="217" name="Google Shape;217;p9:notes">
            <a:extLst>
              <a:ext uri="{FF2B5EF4-FFF2-40B4-BE49-F238E27FC236}">
                <a16:creationId xmlns:a16="http://schemas.microsoft.com/office/drawing/2014/main" id="{CAE48CCA-2F04-0BAD-5AAC-8191CF287A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9:notes">
            <a:extLst>
              <a:ext uri="{FF2B5EF4-FFF2-40B4-BE49-F238E27FC236}">
                <a16:creationId xmlns:a16="http://schemas.microsoft.com/office/drawing/2014/main" id="{E136CBE0-683C-03F6-D067-9A6F4D43A0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67436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a:extLst>
            <a:ext uri="{FF2B5EF4-FFF2-40B4-BE49-F238E27FC236}">
              <a16:creationId xmlns:a16="http://schemas.microsoft.com/office/drawing/2014/main" id="{363C862E-81F5-EED2-D6DE-F39A6EC4DF11}"/>
            </a:ext>
          </a:extLst>
        </p:cNvPr>
        <p:cNvGrpSpPr/>
        <p:nvPr/>
      </p:nvGrpSpPr>
      <p:grpSpPr>
        <a:xfrm>
          <a:off x="0" y="0"/>
          <a:ext cx="0" cy="0"/>
          <a:chOff x="0" y="0"/>
          <a:chExt cx="0" cy="0"/>
        </a:xfrm>
      </p:grpSpPr>
      <p:sp>
        <p:nvSpPr>
          <p:cNvPr id="217" name="Google Shape;217;p9:notes">
            <a:extLst>
              <a:ext uri="{FF2B5EF4-FFF2-40B4-BE49-F238E27FC236}">
                <a16:creationId xmlns:a16="http://schemas.microsoft.com/office/drawing/2014/main" id="{B6AAFB84-DC6C-E244-78C5-35DB4702AA4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9:notes">
            <a:extLst>
              <a:ext uri="{FF2B5EF4-FFF2-40B4-BE49-F238E27FC236}">
                <a16:creationId xmlns:a16="http://schemas.microsoft.com/office/drawing/2014/main" id="{C58140CC-9470-BB5A-98E9-06D791919D4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6885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a:extLst>
            <a:ext uri="{FF2B5EF4-FFF2-40B4-BE49-F238E27FC236}">
              <a16:creationId xmlns:a16="http://schemas.microsoft.com/office/drawing/2014/main" id="{9DE81A72-C5F6-CC1A-F339-F9D79DAC55D7}"/>
            </a:ext>
          </a:extLst>
        </p:cNvPr>
        <p:cNvGrpSpPr/>
        <p:nvPr/>
      </p:nvGrpSpPr>
      <p:grpSpPr>
        <a:xfrm>
          <a:off x="0" y="0"/>
          <a:ext cx="0" cy="0"/>
          <a:chOff x="0" y="0"/>
          <a:chExt cx="0" cy="0"/>
        </a:xfrm>
      </p:grpSpPr>
      <p:sp>
        <p:nvSpPr>
          <p:cNvPr id="217" name="Google Shape;217;p9:notes">
            <a:extLst>
              <a:ext uri="{FF2B5EF4-FFF2-40B4-BE49-F238E27FC236}">
                <a16:creationId xmlns:a16="http://schemas.microsoft.com/office/drawing/2014/main" id="{54BB8538-8483-67A9-1413-A0A3502525F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9:notes">
            <a:extLst>
              <a:ext uri="{FF2B5EF4-FFF2-40B4-BE49-F238E27FC236}">
                <a16:creationId xmlns:a16="http://schemas.microsoft.com/office/drawing/2014/main" id="{D4390287-5E8C-E3FA-6C8F-7A1ED8DE8E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83219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a:extLst>
            <a:ext uri="{FF2B5EF4-FFF2-40B4-BE49-F238E27FC236}">
              <a16:creationId xmlns:a16="http://schemas.microsoft.com/office/drawing/2014/main" id="{93E8DF2B-2AB5-D152-6100-48D68A335699}"/>
            </a:ext>
          </a:extLst>
        </p:cNvPr>
        <p:cNvGrpSpPr/>
        <p:nvPr/>
      </p:nvGrpSpPr>
      <p:grpSpPr>
        <a:xfrm>
          <a:off x="0" y="0"/>
          <a:ext cx="0" cy="0"/>
          <a:chOff x="0" y="0"/>
          <a:chExt cx="0" cy="0"/>
        </a:xfrm>
      </p:grpSpPr>
      <p:sp>
        <p:nvSpPr>
          <p:cNvPr id="217" name="Google Shape;217;p9:notes">
            <a:extLst>
              <a:ext uri="{FF2B5EF4-FFF2-40B4-BE49-F238E27FC236}">
                <a16:creationId xmlns:a16="http://schemas.microsoft.com/office/drawing/2014/main" id="{479A667F-50B1-FF29-A00A-CF74D52220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9:notes">
            <a:extLst>
              <a:ext uri="{FF2B5EF4-FFF2-40B4-BE49-F238E27FC236}">
                <a16:creationId xmlns:a16="http://schemas.microsoft.com/office/drawing/2014/main" id="{CEF6C730-05F5-DCE4-3E84-BB84F04CA0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12042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a:extLst>
            <a:ext uri="{FF2B5EF4-FFF2-40B4-BE49-F238E27FC236}">
              <a16:creationId xmlns:a16="http://schemas.microsoft.com/office/drawing/2014/main" id="{2E30A880-4B0C-F38A-E27D-0C918CD58944}"/>
            </a:ext>
          </a:extLst>
        </p:cNvPr>
        <p:cNvGrpSpPr/>
        <p:nvPr/>
      </p:nvGrpSpPr>
      <p:grpSpPr>
        <a:xfrm>
          <a:off x="0" y="0"/>
          <a:ext cx="0" cy="0"/>
          <a:chOff x="0" y="0"/>
          <a:chExt cx="0" cy="0"/>
        </a:xfrm>
      </p:grpSpPr>
      <p:sp>
        <p:nvSpPr>
          <p:cNvPr id="217" name="Google Shape;217;p9:notes">
            <a:extLst>
              <a:ext uri="{FF2B5EF4-FFF2-40B4-BE49-F238E27FC236}">
                <a16:creationId xmlns:a16="http://schemas.microsoft.com/office/drawing/2014/main" id="{7F12D0DE-BC7F-3D97-6292-37D6674BF0E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9:notes">
            <a:extLst>
              <a:ext uri="{FF2B5EF4-FFF2-40B4-BE49-F238E27FC236}">
                <a16:creationId xmlns:a16="http://schemas.microsoft.com/office/drawing/2014/main" id="{C991F94B-B11C-E051-D29F-AA672CB134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369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a:extLst>
            <a:ext uri="{FF2B5EF4-FFF2-40B4-BE49-F238E27FC236}">
              <a16:creationId xmlns:a16="http://schemas.microsoft.com/office/drawing/2014/main" id="{ED6AB25F-677D-F107-23B9-A88B1ADC5DCB}"/>
            </a:ext>
          </a:extLst>
        </p:cNvPr>
        <p:cNvGrpSpPr/>
        <p:nvPr/>
      </p:nvGrpSpPr>
      <p:grpSpPr>
        <a:xfrm>
          <a:off x="0" y="0"/>
          <a:ext cx="0" cy="0"/>
          <a:chOff x="0" y="0"/>
          <a:chExt cx="0" cy="0"/>
        </a:xfrm>
      </p:grpSpPr>
      <p:sp>
        <p:nvSpPr>
          <p:cNvPr id="217" name="Google Shape;217;p9:notes">
            <a:extLst>
              <a:ext uri="{FF2B5EF4-FFF2-40B4-BE49-F238E27FC236}">
                <a16:creationId xmlns:a16="http://schemas.microsoft.com/office/drawing/2014/main" id="{7DFA04BF-0494-EF45-79F2-4C5182BB8D8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9:notes">
            <a:extLst>
              <a:ext uri="{FF2B5EF4-FFF2-40B4-BE49-F238E27FC236}">
                <a16:creationId xmlns:a16="http://schemas.microsoft.com/office/drawing/2014/main" id="{761E5871-12AA-7183-F063-39334F431FE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86640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a:extLst>
            <a:ext uri="{FF2B5EF4-FFF2-40B4-BE49-F238E27FC236}">
              <a16:creationId xmlns:a16="http://schemas.microsoft.com/office/drawing/2014/main" id="{EBA0337E-F68D-BCFD-F4AA-00E68006C6D3}"/>
            </a:ext>
          </a:extLst>
        </p:cNvPr>
        <p:cNvGrpSpPr/>
        <p:nvPr/>
      </p:nvGrpSpPr>
      <p:grpSpPr>
        <a:xfrm>
          <a:off x="0" y="0"/>
          <a:ext cx="0" cy="0"/>
          <a:chOff x="0" y="0"/>
          <a:chExt cx="0" cy="0"/>
        </a:xfrm>
      </p:grpSpPr>
      <p:sp>
        <p:nvSpPr>
          <p:cNvPr id="217" name="Google Shape;217;p9:notes">
            <a:extLst>
              <a:ext uri="{FF2B5EF4-FFF2-40B4-BE49-F238E27FC236}">
                <a16:creationId xmlns:a16="http://schemas.microsoft.com/office/drawing/2014/main" id="{30054DC0-A1F3-8036-3BBB-75CF1FB530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9:notes">
            <a:extLst>
              <a:ext uri="{FF2B5EF4-FFF2-40B4-BE49-F238E27FC236}">
                <a16:creationId xmlns:a16="http://schemas.microsoft.com/office/drawing/2014/main" id="{3E8550B7-A8B5-DE50-D993-8C6F0D2B5A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26091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a:extLst>
            <a:ext uri="{FF2B5EF4-FFF2-40B4-BE49-F238E27FC236}">
              <a16:creationId xmlns:a16="http://schemas.microsoft.com/office/drawing/2014/main" id="{DA9E845A-B0E2-AC8B-F767-03DD2ECDE1E6}"/>
            </a:ext>
          </a:extLst>
        </p:cNvPr>
        <p:cNvGrpSpPr/>
        <p:nvPr/>
      </p:nvGrpSpPr>
      <p:grpSpPr>
        <a:xfrm>
          <a:off x="0" y="0"/>
          <a:ext cx="0" cy="0"/>
          <a:chOff x="0" y="0"/>
          <a:chExt cx="0" cy="0"/>
        </a:xfrm>
      </p:grpSpPr>
      <p:sp>
        <p:nvSpPr>
          <p:cNvPr id="217" name="Google Shape;217;p9:notes">
            <a:extLst>
              <a:ext uri="{FF2B5EF4-FFF2-40B4-BE49-F238E27FC236}">
                <a16:creationId xmlns:a16="http://schemas.microsoft.com/office/drawing/2014/main" id="{B59477F1-072F-669E-252C-353CD120D05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9:notes">
            <a:extLst>
              <a:ext uri="{FF2B5EF4-FFF2-40B4-BE49-F238E27FC236}">
                <a16:creationId xmlns:a16="http://schemas.microsoft.com/office/drawing/2014/main" id="{D06FDFA9-CE63-B838-C291-4E501CDA5E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12292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a:extLst>
            <a:ext uri="{FF2B5EF4-FFF2-40B4-BE49-F238E27FC236}">
              <a16:creationId xmlns:a16="http://schemas.microsoft.com/office/drawing/2014/main" id="{8A0993E0-D000-1482-AE66-5323B093F519}"/>
            </a:ext>
          </a:extLst>
        </p:cNvPr>
        <p:cNvGrpSpPr/>
        <p:nvPr/>
      </p:nvGrpSpPr>
      <p:grpSpPr>
        <a:xfrm>
          <a:off x="0" y="0"/>
          <a:ext cx="0" cy="0"/>
          <a:chOff x="0" y="0"/>
          <a:chExt cx="0" cy="0"/>
        </a:xfrm>
      </p:grpSpPr>
      <p:sp>
        <p:nvSpPr>
          <p:cNvPr id="217" name="Google Shape;217;p9:notes">
            <a:extLst>
              <a:ext uri="{FF2B5EF4-FFF2-40B4-BE49-F238E27FC236}">
                <a16:creationId xmlns:a16="http://schemas.microsoft.com/office/drawing/2014/main" id="{4E54DC51-65C5-D132-B7E9-C613740629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9:notes">
            <a:extLst>
              <a:ext uri="{FF2B5EF4-FFF2-40B4-BE49-F238E27FC236}">
                <a16:creationId xmlns:a16="http://schemas.microsoft.com/office/drawing/2014/main" id="{4F8FF4B8-6066-A933-CF2A-E5AF850DB2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4059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a:extLst>
            <a:ext uri="{FF2B5EF4-FFF2-40B4-BE49-F238E27FC236}">
              <a16:creationId xmlns:a16="http://schemas.microsoft.com/office/drawing/2014/main" id="{308AFD78-518E-49CD-F542-EB651FF3979A}"/>
            </a:ext>
          </a:extLst>
        </p:cNvPr>
        <p:cNvGrpSpPr/>
        <p:nvPr/>
      </p:nvGrpSpPr>
      <p:grpSpPr>
        <a:xfrm>
          <a:off x="0" y="0"/>
          <a:ext cx="0" cy="0"/>
          <a:chOff x="0" y="0"/>
          <a:chExt cx="0" cy="0"/>
        </a:xfrm>
      </p:grpSpPr>
      <p:sp>
        <p:nvSpPr>
          <p:cNvPr id="217" name="Google Shape;217;p9:notes">
            <a:extLst>
              <a:ext uri="{FF2B5EF4-FFF2-40B4-BE49-F238E27FC236}">
                <a16:creationId xmlns:a16="http://schemas.microsoft.com/office/drawing/2014/main" id="{C69DF43D-12DA-DF6D-6132-CB9805307F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9:notes">
            <a:extLst>
              <a:ext uri="{FF2B5EF4-FFF2-40B4-BE49-F238E27FC236}">
                <a16:creationId xmlns:a16="http://schemas.microsoft.com/office/drawing/2014/main" id="{CF80C09C-D80D-0DE1-30FB-CA63D393FA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2011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 name="Google Shape;27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a:extLst>
            <a:ext uri="{FF2B5EF4-FFF2-40B4-BE49-F238E27FC236}">
              <a16:creationId xmlns:a16="http://schemas.microsoft.com/office/drawing/2014/main" id="{AE970245-C90B-3A4A-0495-C996FC6E6B3C}"/>
            </a:ext>
          </a:extLst>
        </p:cNvPr>
        <p:cNvGrpSpPr/>
        <p:nvPr/>
      </p:nvGrpSpPr>
      <p:grpSpPr>
        <a:xfrm>
          <a:off x="0" y="0"/>
          <a:ext cx="0" cy="0"/>
          <a:chOff x="0" y="0"/>
          <a:chExt cx="0" cy="0"/>
        </a:xfrm>
      </p:grpSpPr>
      <p:sp>
        <p:nvSpPr>
          <p:cNvPr id="362" name="Google Shape;362;p17:notes">
            <a:extLst>
              <a:ext uri="{FF2B5EF4-FFF2-40B4-BE49-F238E27FC236}">
                <a16:creationId xmlns:a16="http://schemas.microsoft.com/office/drawing/2014/main" id="{00323537-1003-3223-4039-28935FC2982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p17:notes">
            <a:extLst>
              <a:ext uri="{FF2B5EF4-FFF2-40B4-BE49-F238E27FC236}">
                <a16:creationId xmlns:a16="http://schemas.microsoft.com/office/drawing/2014/main" id="{CB2204CA-6A9E-2634-19A5-388257B89D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0064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83"/>
        <p:cNvGrpSpPr/>
        <p:nvPr/>
      </p:nvGrpSpPr>
      <p:grpSpPr>
        <a:xfrm>
          <a:off x="0" y="0"/>
          <a:ext cx="0" cy="0"/>
          <a:chOff x="0" y="0"/>
          <a:chExt cx="0" cy="0"/>
        </a:xfrm>
      </p:grpSpPr>
      <p:grpSp>
        <p:nvGrpSpPr>
          <p:cNvPr id="84" name="Google Shape;84;p13"/>
          <p:cNvGrpSpPr/>
          <p:nvPr/>
        </p:nvGrpSpPr>
        <p:grpSpPr>
          <a:xfrm>
            <a:off x="-3321704" y="-3935391"/>
            <a:ext cx="7835660" cy="7870782"/>
            <a:chOff x="1813" y="0"/>
            <a:chExt cx="809173" cy="812800"/>
          </a:xfrm>
        </p:grpSpPr>
        <p:sp>
          <p:nvSpPr>
            <p:cNvPr id="85" name="Google Shape;85;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9BC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7" name="Google Shape;87;p13"/>
          <p:cNvGrpSpPr/>
          <p:nvPr/>
        </p:nvGrpSpPr>
        <p:grpSpPr>
          <a:xfrm>
            <a:off x="14480994" y="3158114"/>
            <a:ext cx="8518024" cy="8556205"/>
            <a:chOff x="1813" y="0"/>
            <a:chExt cx="809173" cy="812800"/>
          </a:xfrm>
        </p:grpSpPr>
        <p:sp>
          <p:nvSpPr>
            <p:cNvPr id="88" name="Google Shape;88;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90" name="Google Shape;90;p13"/>
          <p:cNvPicPr preferRelativeResize="0"/>
          <p:nvPr/>
        </p:nvPicPr>
        <p:blipFill rotWithShape="1">
          <a:blip r:embed="rId3">
            <a:alphaModFix/>
          </a:blip>
          <a:srcRect/>
          <a:stretch/>
        </p:blipFill>
        <p:spPr>
          <a:xfrm rot="1375103">
            <a:off x="10600208" y="1214198"/>
            <a:ext cx="1315811" cy="1791327"/>
          </a:xfrm>
          <a:prstGeom prst="rect">
            <a:avLst/>
          </a:prstGeom>
          <a:noFill/>
          <a:ln>
            <a:noFill/>
          </a:ln>
        </p:spPr>
      </p:pic>
      <p:pic>
        <p:nvPicPr>
          <p:cNvPr id="91" name="Google Shape;91;p13"/>
          <p:cNvPicPr preferRelativeResize="0"/>
          <p:nvPr/>
        </p:nvPicPr>
        <p:blipFill rotWithShape="1">
          <a:blip r:embed="rId4">
            <a:alphaModFix/>
          </a:blip>
          <a:srcRect/>
          <a:stretch/>
        </p:blipFill>
        <p:spPr>
          <a:xfrm rot="7420788">
            <a:off x="15830851" y="761504"/>
            <a:ext cx="811074" cy="1300556"/>
          </a:xfrm>
          <a:prstGeom prst="rect">
            <a:avLst/>
          </a:prstGeom>
          <a:noFill/>
          <a:ln>
            <a:noFill/>
          </a:ln>
        </p:spPr>
      </p:pic>
      <p:sp>
        <p:nvSpPr>
          <p:cNvPr id="93" name="Google Shape;93;p13"/>
          <p:cNvSpPr txBox="1"/>
          <p:nvPr/>
        </p:nvSpPr>
        <p:spPr>
          <a:xfrm>
            <a:off x="1181451" y="1287068"/>
            <a:ext cx="11555145" cy="2215991"/>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8000" b="1">
                <a:solidFill>
                  <a:srgbClr val="F28383"/>
                </a:solidFill>
                <a:latin typeface="Times New Roman" panose="02020603050405020304" pitchFamily="18" charset="0"/>
                <a:cs typeface="Times New Roman" panose="02020603050405020304" pitchFamily="18" charset="0"/>
                <a:sym typeface="Ubuntu"/>
              </a:rPr>
              <a:t>Đề tài: Hệ thống quản lí nhân sự</a:t>
            </a:r>
            <a:endParaRPr sz="8000">
              <a:solidFill>
                <a:srgbClr val="F28383"/>
              </a:solidFill>
              <a:latin typeface="Times New Roman" panose="02020603050405020304" pitchFamily="18" charset="0"/>
              <a:cs typeface="Times New Roman" panose="02020603050405020304" pitchFamily="18" charset="0"/>
            </a:endParaRPr>
          </a:p>
        </p:txBody>
      </p:sp>
      <p:sp>
        <p:nvSpPr>
          <p:cNvPr id="94" name="Google Shape;94;p13"/>
          <p:cNvSpPr txBox="1"/>
          <p:nvPr/>
        </p:nvSpPr>
        <p:spPr>
          <a:xfrm>
            <a:off x="2052688" y="3455874"/>
            <a:ext cx="9812670" cy="830997"/>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400" b="1" i="0" u="none" strike="noStrike" cap="none">
                <a:solidFill>
                  <a:schemeClr val="dk1"/>
                </a:solidFill>
                <a:latin typeface="Times New Roman" panose="02020603050405020304" pitchFamily="18" charset="0"/>
                <a:ea typeface="Ubuntu"/>
                <a:cs typeface="Times New Roman" panose="02020603050405020304" pitchFamily="18" charset="0"/>
                <a:sym typeface="Ubuntu"/>
              </a:rPr>
              <a:t>Giảng viên hướng dẫn: TS. Vũ Hải</a:t>
            </a:r>
            <a:endParaRPr sz="4400" b="1">
              <a:solidFill>
                <a:schemeClr val="dk1"/>
              </a:solidFill>
              <a:latin typeface="Times New Roman" panose="02020603050405020304" pitchFamily="18" charset="0"/>
              <a:cs typeface="Times New Roman" panose="02020603050405020304" pitchFamily="18" charset="0"/>
            </a:endParaRPr>
          </a:p>
        </p:txBody>
      </p:sp>
      <p:pic>
        <p:nvPicPr>
          <p:cNvPr id="95" name="Google Shape;95;p13"/>
          <p:cNvPicPr preferRelativeResize="0"/>
          <p:nvPr/>
        </p:nvPicPr>
        <p:blipFill rotWithShape="1">
          <a:blip r:embed="rId5">
            <a:alphaModFix/>
          </a:blip>
          <a:srcRect l="15004" r="16134" b="4743"/>
          <a:stretch/>
        </p:blipFill>
        <p:spPr>
          <a:xfrm>
            <a:off x="9279342" y="1829905"/>
            <a:ext cx="9310536" cy="7244076"/>
          </a:xfrm>
          <a:prstGeom prst="rect">
            <a:avLst/>
          </a:prstGeom>
          <a:noFill/>
          <a:ln>
            <a:noFill/>
          </a:ln>
        </p:spPr>
      </p:pic>
      <p:sp>
        <p:nvSpPr>
          <p:cNvPr id="2" name="Google Shape;94;p13">
            <a:extLst>
              <a:ext uri="{FF2B5EF4-FFF2-40B4-BE49-F238E27FC236}">
                <a16:creationId xmlns:a16="http://schemas.microsoft.com/office/drawing/2014/main" id="{C122F728-BD3C-884E-B275-16142DB9EA61}"/>
              </a:ext>
            </a:extLst>
          </p:cNvPr>
          <p:cNvSpPr txBox="1"/>
          <p:nvPr/>
        </p:nvSpPr>
        <p:spPr>
          <a:xfrm>
            <a:off x="973766" y="5823860"/>
            <a:ext cx="7080379" cy="3250121"/>
          </a:xfrm>
          <a:prstGeom prst="rect">
            <a:avLst/>
          </a:prstGeom>
          <a:noFill/>
          <a:ln>
            <a:noFill/>
          </a:ln>
        </p:spPr>
        <p:txBody>
          <a:bodyPr spcFirstLastPara="1" wrap="square" lIns="0" tIns="0" rIns="0" bIns="0" anchor="t" anchorCtr="0">
            <a:spAutoFit/>
          </a:bodyPr>
          <a:lstStyle/>
          <a:p>
            <a:pPr marR="0" lvl="0" algn="l" rtl="0">
              <a:lnSpc>
                <a:spcPct val="120000"/>
              </a:lnSpc>
              <a:spcBef>
                <a:spcPts val="0"/>
              </a:spcBef>
              <a:spcAft>
                <a:spcPts val="0"/>
              </a:spcAft>
            </a:pPr>
            <a:r>
              <a:rPr lang="en-US" sz="4400">
                <a:solidFill>
                  <a:schemeClr val="dk1"/>
                </a:solidFill>
                <a:latin typeface="Times New Roman" panose="02020603050405020304" pitchFamily="18" charset="0"/>
                <a:cs typeface="Times New Roman" panose="02020603050405020304" pitchFamily="18" charset="0"/>
              </a:rPr>
              <a:t>Môn học : Kỹ thuật phần mềm ứng dụng</a:t>
            </a:r>
            <a:br>
              <a:rPr lang="en-US" sz="4400">
                <a:solidFill>
                  <a:schemeClr val="dk1"/>
                </a:solidFill>
                <a:latin typeface="Times New Roman" panose="02020603050405020304" pitchFamily="18" charset="0"/>
                <a:cs typeface="Times New Roman" panose="02020603050405020304" pitchFamily="18" charset="0"/>
              </a:rPr>
            </a:br>
            <a:r>
              <a:rPr lang="en-US" sz="4400">
                <a:solidFill>
                  <a:schemeClr val="dk1"/>
                </a:solidFill>
                <a:latin typeface="Times New Roman" panose="02020603050405020304" pitchFamily="18" charset="0"/>
                <a:cs typeface="Times New Roman" panose="02020603050405020304" pitchFamily="18" charset="0"/>
              </a:rPr>
              <a:t>Mã lớp :158176</a:t>
            </a:r>
            <a:br>
              <a:rPr lang="en-US" sz="4400">
                <a:solidFill>
                  <a:schemeClr val="dk1"/>
                </a:solidFill>
                <a:latin typeface="Times New Roman" panose="02020603050405020304" pitchFamily="18" charset="0"/>
                <a:cs typeface="Times New Roman" panose="02020603050405020304" pitchFamily="18" charset="0"/>
              </a:rPr>
            </a:br>
            <a:r>
              <a:rPr lang="en-US" sz="4400">
                <a:solidFill>
                  <a:schemeClr val="dk1"/>
                </a:solidFill>
                <a:latin typeface="Times New Roman" panose="02020603050405020304" pitchFamily="18" charset="0"/>
                <a:cs typeface="Times New Roman" panose="02020603050405020304" pitchFamily="18" charset="0"/>
              </a:rPr>
              <a:t>Nhóm : 22</a:t>
            </a:r>
            <a:endParaRPr sz="4400">
              <a:solidFill>
                <a:schemeClr val="dk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211"/>
        <p:cNvGrpSpPr/>
        <p:nvPr/>
      </p:nvGrpSpPr>
      <p:grpSpPr>
        <a:xfrm>
          <a:off x="0" y="0"/>
          <a:ext cx="0" cy="0"/>
          <a:chOff x="0" y="0"/>
          <a:chExt cx="0" cy="0"/>
        </a:xfrm>
      </p:grpSpPr>
      <p:pic>
        <p:nvPicPr>
          <p:cNvPr id="212" name="Google Shape;212;p20"/>
          <p:cNvPicPr preferRelativeResize="0"/>
          <p:nvPr/>
        </p:nvPicPr>
        <p:blipFill rotWithShape="1">
          <a:blip r:embed="rId3">
            <a:alphaModFix/>
          </a:blip>
          <a:srcRect l="17247" t="5430" r="18851" b="4811"/>
          <a:stretch/>
        </p:blipFill>
        <p:spPr>
          <a:xfrm>
            <a:off x="-98175" y="4202425"/>
            <a:ext cx="6935726" cy="5479600"/>
          </a:xfrm>
          <a:prstGeom prst="rect">
            <a:avLst/>
          </a:prstGeom>
          <a:noFill/>
          <a:ln>
            <a:noFill/>
          </a:ln>
        </p:spPr>
      </p:pic>
      <p:pic>
        <p:nvPicPr>
          <p:cNvPr id="215" name="Google Shape;215;p20"/>
          <p:cNvPicPr preferRelativeResize="0"/>
          <p:nvPr/>
        </p:nvPicPr>
        <p:blipFill rotWithShape="1">
          <a:blip r:embed="rId4">
            <a:alphaModFix/>
          </a:blip>
          <a:srcRect/>
          <a:stretch/>
        </p:blipFill>
        <p:spPr>
          <a:xfrm rot="1044587">
            <a:off x="2853948" y="628953"/>
            <a:ext cx="2048069" cy="2234996"/>
          </a:xfrm>
          <a:prstGeom prst="rect">
            <a:avLst/>
          </a:prstGeom>
          <a:noFill/>
          <a:ln>
            <a:noFill/>
          </a:ln>
        </p:spPr>
      </p:pic>
      <p:grpSp>
        <p:nvGrpSpPr>
          <p:cNvPr id="5" name="Nhóm 4">
            <a:extLst>
              <a:ext uri="{FF2B5EF4-FFF2-40B4-BE49-F238E27FC236}">
                <a16:creationId xmlns:a16="http://schemas.microsoft.com/office/drawing/2014/main" id="{16C5B258-C20A-2571-F3C2-842B08F38A07}"/>
              </a:ext>
            </a:extLst>
          </p:cNvPr>
          <p:cNvGrpSpPr/>
          <p:nvPr/>
        </p:nvGrpSpPr>
        <p:grpSpPr>
          <a:xfrm>
            <a:off x="7000837" y="773662"/>
            <a:ext cx="11036454" cy="8739675"/>
            <a:chOff x="6837551" y="942350"/>
            <a:chExt cx="11036454" cy="8739675"/>
          </a:xfrm>
        </p:grpSpPr>
        <p:sp>
          <p:nvSpPr>
            <p:cNvPr id="3" name="Google Shape;248;p23">
              <a:extLst>
                <a:ext uri="{FF2B5EF4-FFF2-40B4-BE49-F238E27FC236}">
                  <a16:creationId xmlns:a16="http://schemas.microsoft.com/office/drawing/2014/main" id="{B2B7CC12-89B6-4EDA-465A-DA9443F668C5}"/>
                </a:ext>
              </a:extLst>
            </p:cNvPr>
            <p:cNvSpPr/>
            <p:nvPr/>
          </p:nvSpPr>
          <p:spPr>
            <a:xfrm>
              <a:off x="6837551" y="942350"/>
              <a:ext cx="11036454" cy="8739675"/>
            </a:xfrm>
            <a:custGeom>
              <a:avLst/>
              <a:gdLst/>
              <a:ahLst/>
              <a:cxnLst/>
              <a:rect l="l" t="t" r="r" b="b"/>
              <a:pathLst>
                <a:path w="3201629" h="1850582" extrusionOk="0">
                  <a:moveTo>
                    <a:pt x="0" y="0"/>
                  </a:moveTo>
                  <a:lnTo>
                    <a:pt x="3201629" y="0"/>
                  </a:lnTo>
                  <a:lnTo>
                    <a:pt x="3201629" y="1850582"/>
                  </a:lnTo>
                  <a:lnTo>
                    <a:pt x="0" y="1850582"/>
                  </a:lnTo>
                  <a:close/>
                </a:path>
              </a:pathLst>
            </a:custGeom>
            <a:solidFill>
              <a:srgbClr val="000000">
                <a:alpha val="0"/>
              </a:srgbClr>
            </a:solidFill>
            <a:ln w="47625" cap="flat" cmpd="sng">
              <a:solidFill>
                <a:srgbClr val="333333"/>
              </a:solidFill>
              <a:prstDash val="solid"/>
              <a:round/>
              <a:headEnd type="none" w="sm" len="sm"/>
              <a:tailEnd type="none" w="sm" len="sm"/>
            </a:ln>
          </p:spPr>
          <p:txBody>
            <a:bodyPr/>
            <a:lstStyle/>
            <a:p>
              <a:endParaRPr lang="en-US"/>
            </a:p>
          </p:txBody>
        </p:sp>
        <p:sp>
          <p:nvSpPr>
            <p:cNvPr id="4" name="Hộp Văn bản 3">
              <a:extLst>
                <a:ext uri="{FF2B5EF4-FFF2-40B4-BE49-F238E27FC236}">
                  <a16:creationId xmlns:a16="http://schemas.microsoft.com/office/drawing/2014/main" id="{BAA21D0E-DF48-6D43-1E0A-B0641C68C5B2}"/>
                </a:ext>
              </a:extLst>
            </p:cNvPr>
            <p:cNvSpPr txBox="1"/>
            <p:nvPr/>
          </p:nvSpPr>
          <p:spPr>
            <a:xfrm>
              <a:off x="7340431" y="1218758"/>
              <a:ext cx="10030694" cy="8186857"/>
            </a:xfrm>
            <a:prstGeom prst="rect">
              <a:avLst/>
            </a:prstGeom>
            <a:noFill/>
          </p:spPr>
          <p:txBody>
            <a:bodyPr wrap="square" rtlCol="0">
              <a:spAutoFit/>
            </a:bodyPr>
            <a:lstStyle/>
            <a:p>
              <a:pPr algn="just"/>
              <a:r>
                <a:rPr lang="en-US" sz="3200">
                  <a:latin typeface="Times New Roman" panose="02020603050405020304" pitchFamily="18" charset="0"/>
                  <a:cs typeface="Times New Roman" panose="02020603050405020304" pitchFamily="18" charset="0"/>
                </a:rPr>
                <a:t>📌 </a:t>
              </a:r>
              <a:r>
                <a:rPr lang="vi-VN" sz="3200">
                  <a:latin typeface="Times New Roman" panose="02020603050405020304" pitchFamily="18" charset="0"/>
                  <a:cs typeface="Times New Roman" panose="02020603050405020304" pitchFamily="18" charset="0"/>
                </a:rPr>
                <a:t>Yêu cầu bài toán</a:t>
              </a:r>
            </a:p>
            <a:p>
              <a:pPr marL="457200" indent="-457200" algn="just">
                <a:buFont typeface="Arial" panose="020B0604020202020204" pitchFamily="34" charset="0"/>
                <a:buChar char="•"/>
              </a:pPr>
              <a:r>
                <a:rPr lang="vi-VN" sz="3200">
                  <a:latin typeface="Times New Roman" panose="02020603050405020304" pitchFamily="18" charset="0"/>
                  <a:cs typeface="Times New Roman" panose="02020603050405020304" pitchFamily="18" charset="0"/>
                </a:rPr>
                <a:t>Quản lý nhân sự hiện nay còn nhiều thủ công (Excel, giấy tờ, email).</a:t>
              </a:r>
            </a:p>
            <a:p>
              <a:pPr marL="457200" indent="-457200" algn="just">
                <a:buFont typeface="Arial" panose="020B0604020202020204" pitchFamily="34" charset="0"/>
                <a:buChar char="•"/>
              </a:pPr>
              <a:r>
                <a:rPr lang="vi-VN" sz="3200">
                  <a:latin typeface="Times New Roman" panose="02020603050405020304" pitchFamily="18" charset="0"/>
                  <a:cs typeface="Times New Roman" panose="02020603050405020304" pitchFamily="18" charset="0"/>
                </a:rPr>
                <a:t>Gặp khó khăn trong: lưu trữ – cập nhật – phân quyền – thống kê.</a:t>
              </a:r>
            </a:p>
            <a:p>
              <a:pPr marL="457200" indent="-457200" algn="just">
                <a:buFont typeface="Arial" panose="020B0604020202020204" pitchFamily="34" charset="0"/>
                <a:buChar char="•"/>
              </a:pPr>
              <a:r>
                <a:rPr lang="vi-VN" sz="3200">
                  <a:latin typeface="Times New Roman" panose="02020603050405020304" pitchFamily="18" charset="0"/>
                  <a:cs typeface="Times New Roman" panose="02020603050405020304" pitchFamily="18" charset="0"/>
                </a:rPr>
                <a:t>Cần một hệ thống web giúp quản lý tập trung, nhanh chóng và chính xác.</a:t>
              </a:r>
            </a:p>
            <a:p>
              <a:pPr algn="just"/>
              <a:r>
                <a:rPr lang="en-US" sz="3200">
                  <a:latin typeface="Times New Roman" panose="02020603050405020304" pitchFamily="18" charset="0"/>
                  <a:cs typeface="Times New Roman" panose="02020603050405020304" pitchFamily="18" charset="0"/>
                </a:rPr>
                <a:t>📌 </a:t>
              </a:r>
              <a:r>
                <a:rPr lang="vi-VN" sz="3200">
                  <a:latin typeface="Times New Roman" panose="02020603050405020304" pitchFamily="18" charset="0"/>
                  <a:cs typeface="Times New Roman" panose="02020603050405020304" pitchFamily="18" charset="0"/>
                </a:rPr>
                <a:t>Lý do chọn đề tài</a:t>
              </a:r>
            </a:p>
            <a:p>
              <a:pPr marL="457200" indent="-457200" algn="just">
                <a:buFont typeface="Arial" panose="020B0604020202020204" pitchFamily="34" charset="0"/>
                <a:buChar char="•"/>
              </a:pPr>
              <a:r>
                <a:rPr lang="vi-VN" sz="3200">
                  <a:latin typeface="Times New Roman" panose="02020603050405020304" pitchFamily="18" charset="0"/>
                  <a:cs typeface="Times New Roman" panose="02020603050405020304" pitchFamily="18" charset="0"/>
                </a:rPr>
                <a:t>Thiết thực, gần gũi với nghiệp vụ thực tế trong doanh nghiệp.</a:t>
              </a:r>
            </a:p>
            <a:p>
              <a:pPr marL="457200" indent="-457200" algn="just">
                <a:buFont typeface="Arial" panose="020B0604020202020204" pitchFamily="34" charset="0"/>
                <a:buChar char="•"/>
              </a:pPr>
              <a:r>
                <a:rPr lang="vi-VN" sz="3200">
                  <a:latin typeface="Times New Roman" panose="02020603050405020304" pitchFamily="18" charset="0"/>
                  <a:cs typeface="Times New Roman" panose="02020603050405020304" pitchFamily="18" charset="0"/>
                </a:rPr>
                <a:t>Phù hợp với kiến thức môn học (UML, SQL, lập trình web).</a:t>
              </a:r>
            </a:p>
            <a:p>
              <a:pPr marL="457200" indent="-457200" algn="just">
                <a:buFont typeface="Arial" panose="020B0604020202020204" pitchFamily="34" charset="0"/>
                <a:buChar char="•"/>
              </a:pPr>
              <a:r>
                <a:rPr lang="vi-VN" sz="3200">
                  <a:latin typeface="Times New Roman" panose="02020603050405020304" pitchFamily="18" charset="0"/>
                  <a:cs typeface="Times New Roman" panose="02020603050405020304" pitchFamily="18" charset="0"/>
                </a:rPr>
                <a:t>Có khả năng mở rộng: quản lý chấm công, tiền lương, khen thưởng…</a:t>
              </a:r>
            </a:p>
            <a:p>
              <a:pPr marL="457200" indent="-457200" algn="just">
                <a:buFont typeface="Arial" panose="020B0604020202020204" pitchFamily="34" charset="0"/>
                <a:buChar char="•"/>
              </a:pPr>
              <a:r>
                <a:rPr lang="vi-VN" sz="3200">
                  <a:latin typeface="Times New Roman" panose="02020603050405020304" pitchFamily="18" charset="0"/>
                  <a:cs typeface="Times New Roman" panose="02020603050405020304" pitchFamily="18" charset="0"/>
                </a:rPr>
                <a:t>Tăng cường kỹ năng teamwork, thiết kế hệ thống, lập trình</a:t>
              </a:r>
              <a:r>
                <a:rPr lang="en-US" sz="3200">
                  <a:latin typeface="Times New Roman" panose="02020603050405020304" pitchFamily="18" charset="0"/>
                  <a:cs typeface="Times New Roman" panose="02020603050405020304" pitchFamily="18" charset="0"/>
                </a:rPr>
                <a:t>.</a:t>
              </a:r>
              <a:endParaRPr lang="vi-VN" sz="3200">
                <a:latin typeface="Times New Roman" panose="02020603050405020304" pitchFamily="18" charset="0"/>
                <a:cs typeface="Times New Roman" panose="02020603050405020304" pitchFamily="18" charset="0"/>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247"/>
        <p:cNvGrpSpPr/>
        <p:nvPr/>
      </p:nvGrpSpPr>
      <p:grpSpPr>
        <a:xfrm>
          <a:off x="0" y="0"/>
          <a:ext cx="0" cy="0"/>
          <a:chOff x="0" y="0"/>
          <a:chExt cx="0" cy="0"/>
        </a:xfrm>
      </p:grpSpPr>
      <p:pic>
        <p:nvPicPr>
          <p:cNvPr id="250" name="Google Shape;250;p23"/>
          <p:cNvPicPr preferRelativeResize="0"/>
          <p:nvPr/>
        </p:nvPicPr>
        <p:blipFill rotWithShape="1">
          <a:blip r:embed="rId3">
            <a:alphaModFix/>
          </a:blip>
          <a:srcRect/>
          <a:stretch/>
        </p:blipFill>
        <p:spPr>
          <a:xfrm>
            <a:off x="14513380" y="2584563"/>
            <a:ext cx="1209383" cy="1868429"/>
          </a:xfrm>
          <a:prstGeom prst="rect">
            <a:avLst/>
          </a:prstGeom>
          <a:noFill/>
          <a:ln>
            <a:noFill/>
          </a:ln>
        </p:spPr>
      </p:pic>
      <p:pic>
        <p:nvPicPr>
          <p:cNvPr id="252" name="Google Shape;252;p23"/>
          <p:cNvPicPr preferRelativeResize="0"/>
          <p:nvPr/>
        </p:nvPicPr>
        <p:blipFill rotWithShape="1">
          <a:blip r:embed="rId4">
            <a:alphaModFix/>
          </a:blip>
          <a:srcRect l="25989" t="5786" r="25485" b="5055"/>
          <a:stretch/>
        </p:blipFill>
        <p:spPr>
          <a:xfrm>
            <a:off x="12702925" y="5019401"/>
            <a:ext cx="5439140" cy="5621449"/>
          </a:xfrm>
          <a:prstGeom prst="rect">
            <a:avLst/>
          </a:prstGeom>
          <a:noFill/>
          <a:ln>
            <a:noFill/>
          </a:ln>
        </p:spPr>
      </p:pic>
      <p:grpSp>
        <p:nvGrpSpPr>
          <p:cNvPr id="3" name="Nhóm 2">
            <a:extLst>
              <a:ext uri="{FF2B5EF4-FFF2-40B4-BE49-F238E27FC236}">
                <a16:creationId xmlns:a16="http://schemas.microsoft.com/office/drawing/2014/main" id="{A3C867B6-728B-6795-6F6E-ABA6411ACC34}"/>
              </a:ext>
            </a:extLst>
          </p:cNvPr>
          <p:cNvGrpSpPr/>
          <p:nvPr/>
        </p:nvGrpSpPr>
        <p:grpSpPr>
          <a:xfrm>
            <a:off x="630954" y="1534529"/>
            <a:ext cx="11725944" cy="7217941"/>
            <a:chOff x="1087514" y="1933192"/>
            <a:chExt cx="11725944" cy="5226049"/>
          </a:xfrm>
        </p:grpSpPr>
        <p:sp>
          <p:nvSpPr>
            <p:cNvPr id="248" name="Google Shape;248;p23"/>
            <p:cNvSpPr/>
            <p:nvPr/>
          </p:nvSpPr>
          <p:spPr>
            <a:xfrm>
              <a:off x="1087514" y="1933192"/>
              <a:ext cx="11725944" cy="5226049"/>
            </a:xfrm>
            <a:custGeom>
              <a:avLst/>
              <a:gdLst/>
              <a:ahLst/>
              <a:cxnLst/>
              <a:rect l="l" t="t" r="r" b="b"/>
              <a:pathLst>
                <a:path w="3201629" h="1850582" extrusionOk="0">
                  <a:moveTo>
                    <a:pt x="0" y="0"/>
                  </a:moveTo>
                  <a:lnTo>
                    <a:pt x="3201629" y="0"/>
                  </a:lnTo>
                  <a:lnTo>
                    <a:pt x="3201629" y="1850582"/>
                  </a:lnTo>
                  <a:lnTo>
                    <a:pt x="0" y="1850582"/>
                  </a:lnTo>
                  <a:close/>
                </a:path>
              </a:pathLst>
            </a:custGeom>
            <a:solidFill>
              <a:srgbClr val="000000">
                <a:alpha val="0"/>
              </a:srgbClr>
            </a:solidFill>
            <a:ln w="47625" cap="flat" cmpd="sng">
              <a:solidFill>
                <a:srgbClr val="333333"/>
              </a:solidFill>
              <a:prstDash val="solid"/>
              <a:round/>
              <a:headEnd type="none" w="sm" len="sm"/>
              <a:tailEnd type="none" w="sm" len="sm"/>
            </a:ln>
          </p:spPr>
          <p:txBody>
            <a:bodyPr/>
            <a:lstStyle/>
            <a:p>
              <a:endParaRPr lang="en-US"/>
            </a:p>
          </p:txBody>
        </p:sp>
        <p:sp>
          <p:nvSpPr>
            <p:cNvPr id="2" name="Hộp Văn bản 1">
              <a:extLst>
                <a:ext uri="{FF2B5EF4-FFF2-40B4-BE49-F238E27FC236}">
                  <a16:creationId xmlns:a16="http://schemas.microsoft.com/office/drawing/2014/main" id="{43639A0C-A9BC-37FC-383C-9B87553C1760}"/>
                </a:ext>
              </a:extLst>
            </p:cNvPr>
            <p:cNvSpPr txBox="1"/>
            <p:nvPr/>
          </p:nvSpPr>
          <p:spPr>
            <a:xfrm>
              <a:off x="1571982" y="2373514"/>
              <a:ext cx="10795919" cy="4345405"/>
            </a:xfrm>
            <a:prstGeom prst="rect">
              <a:avLst/>
            </a:prstGeom>
            <a:noFill/>
          </p:spPr>
          <p:txBody>
            <a:bodyPr wrap="square" rtlCol="0">
              <a:spAutoFit/>
            </a:bodyPr>
            <a:lstStyle/>
            <a:p>
              <a:pPr algn="just"/>
              <a:r>
                <a:rPr lang="en-US" sz="3200">
                  <a:latin typeface="Times New Roman" panose="02020603050405020304" pitchFamily="18" charset="0"/>
                  <a:cs typeface="Times New Roman" panose="02020603050405020304" pitchFamily="18" charset="0"/>
                </a:rPr>
                <a:t>📌 </a:t>
              </a:r>
              <a:r>
                <a:rPr lang="vi-VN" sz="3200">
                  <a:latin typeface="Times New Roman" panose="02020603050405020304" pitchFamily="18" charset="0"/>
                  <a:cs typeface="Times New Roman" panose="02020603050405020304" pitchFamily="18" charset="0"/>
                </a:rPr>
                <a:t>Mục đích đề tài</a:t>
              </a:r>
            </a:p>
            <a:p>
              <a:pPr marL="457200" indent="-457200" algn="just">
                <a:buFont typeface="Arial" panose="020B0604020202020204" pitchFamily="34" charset="0"/>
                <a:buChar char="•"/>
              </a:pPr>
              <a:r>
                <a:rPr lang="vi-VN" sz="3200">
                  <a:latin typeface="Times New Roman" panose="02020603050405020304" pitchFamily="18" charset="0"/>
                  <a:cs typeface="Times New Roman" panose="02020603050405020304" pitchFamily="18" charset="0"/>
                </a:rPr>
                <a:t>Xây dựng hệ thống web cho:</a:t>
              </a:r>
            </a:p>
            <a:p>
              <a:pPr lvl="3" algn="just"/>
              <a:r>
                <a:rPr lang="en-US" sz="3200">
                  <a:latin typeface="Times New Roman" panose="02020603050405020304" pitchFamily="18" charset="0"/>
                  <a:cs typeface="Times New Roman" panose="02020603050405020304" pitchFamily="18" charset="0"/>
                </a:rPr>
                <a:t>- </a:t>
              </a:r>
              <a:r>
                <a:rPr lang="vi-VN" sz="3200">
                  <a:latin typeface="Times New Roman" panose="02020603050405020304" pitchFamily="18" charset="0"/>
                  <a:cs typeface="Times New Roman" panose="02020603050405020304" pitchFamily="18" charset="0"/>
                </a:rPr>
                <a:t>Cập nhật thông tin nhân viên</a:t>
              </a:r>
            </a:p>
            <a:p>
              <a:pPr lvl="3" algn="just"/>
              <a:r>
                <a:rPr lang="en-US" sz="3200">
                  <a:latin typeface="Times New Roman" panose="02020603050405020304" pitchFamily="18" charset="0"/>
                  <a:cs typeface="Times New Roman" panose="02020603050405020304" pitchFamily="18" charset="0"/>
                </a:rPr>
                <a:t>- </a:t>
              </a:r>
              <a:r>
                <a:rPr lang="vi-VN" sz="3200">
                  <a:latin typeface="Times New Roman" panose="02020603050405020304" pitchFamily="18" charset="0"/>
                  <a:cs typeface="Times New Roman" panose="02020603050405020304" pitchFamily="18" charset="0"/>
                </a:rPr>
                <a:t>Quản lý nghỉ phép, vi phạm, phúc lợi</a:t>
              </a:r>
            </a:p>
            <a:p>
              <a:pPr lvl="3" algn="just"/>
              <a:r>
                <a:rPr lang="en-US" sz="3200">
                  <a:latin typeface="Times New Roman" panose="02020603050405020304" pitchFamily="18" charset="0"/>
                  <a:cs typeface="Times New Roman" panose="02020603050405020304" pitchFamily="18" charset="0"/>
                </a:rPr>
                <a:t>- </a:t>
              </a:r>
              <a:r>
                <a:rPr lang="vi-VN" sz="3200">
                  <a:latin typeface="Times New Roman" panose="02020603050405020304" pitchFamily="18" charset="0"/>
                  <a:cs typeface="Times New Roman" panose="02020603050405020304" pitchFamily="18" charset="0"/>
                </a:rPr>
                <a:t>Phân quyền vai trò: nhân viên – quản lý</a:t>
              </a:r>
              <a:endParaRPr lang="en-US" sz="3200">
                <a:latin typeface="Times New Roman" panose="02020603050405020304" pitchFamily="18" charset="0"/>
                <a:cs typeface="Times New Roman" panose="02020603050405020304" pitchFamily="18" charset="0"/>
              </a:endParaRPr>
            </a:p>
            <a:p>
              <a:pPr marL="457200" lvl="3" indent="-457200" algn="just">
                <a:buFont typeface="Arial" panose="020B0604020202020204" pitchFamily="34" charset="0"/>
                <a:buChar char="•"/>
              </a:pPr>
              <a:r>
                <a:rPr lang="vi-VN" sz="3200">
                  <a:latin typeface="Times New Roman" panose="02020603050405020304" pitchFamily="18" charset="0"/>
                  <a:cs typeface="Times New Roman" panose="02020603050405020304" pitchFamily="18" charset="0"/>
                </a:rPr>
                <a:t>Thiết kế cơ sở dữ liệu chuẩn hóa, dễ mở rộng, dễ bảo trì</a:t>
              </a:r>
            </a:p>
            <a:p>
              <a:pPr algn="just"/>
              <a:r>
                <a:rPr lang="en-US" sz="3200">
                  <a:latin typeface="Times New Roman" panose="02020603050405020304" pitchFamily="18" charset="0"/>
                  <a:cs typeface="Times New Roman" panose="02020603050405020304" pitchFamily="18" charset="0"/>
                </a:rPr>
                <a:t>📌 </a:t>
              </a:r>
              <a:r>
                <a:rPr lang="vi-VN" sz="3200">
                  <a:latin typeface="Times New Roman" panose="02020603050405020304" pitchFamily="18" charset="0"/>
                  <a:cs typeface="Times New Roman" panose="02020603050405020304" pitchFamily="18" charset="0"/>
                </a:rPr>
                <a:t>Ý nghĩa thực tiễn</a:t>
              </a:r>
            </a:p>
            <a:p>
              <a:pPr marL="457200" indent="-457200" algn="just">
                <a:buFont typeface="Arial" panose="020B0604020202020204" pitchFamily="34" charset="0"/>
                <a:buChar char="•"/>
              </a:pPr>
              <a:r>
                <a:rPr lang="vi-VN" sz="3200">
                  <a:latin typeface="Times New Roman" panose="02020603050405020304" pitchFamily="18" charset="0"/>
                  <a:cs typeface="Times New Roman" panose="02020603050405020304" pitchFamily="18" charset="0"/>
                </a:rPr>
                <a:t>Giảm tải cho bộ phận nhân sự</a:t>
              </a:r>
            </a:p>
            <a:p>
              <a:pPr marL="457200" indent="-457200" algn="just">
                <a:buFont typeface="Arial" panose="020B0604020202020204" pitchFamily="34" charset="0"/>
                <a:buChar char="•"/>
              </a:pPr>
              <a:r>
                <a:rPr lang="vi-VN" sz="3200">
                  <a:latin typeface="Times New Roman" panose="02020603050405020304" pitchFamily="18" charset="0"/>
                  <a:cs typeface="Times New Roman" panose="02020603050405020304" pitchFamily="18" charset="0"/>
                </a:rPr>
                <a:t>Dữ liệu tập trung, minh bạch, dễ tra cứu</a:t>
              </a:r>
            </a:p>
            <a:p>
              <a:pPr marL="457200" indent="-457200" algn="just">
                <a:buFont typeface="Arial" panose="020B0604020202020204" pitchFamily="34" charset="0"/>
                <a:buChar char="•"/>
              </a:pPr>
              <a:r>
                <a:rPr lang="vi-VN" sz="3200">
                  <a:latin typeface="Times New Roman" panose="02020603050405020304" pitchFamily="18" charset="0"/>
                  <a:cs typeface="Times New Roman" panose="02020603050405020304" pitchFamily="18" charset="0"/>
                </a:rPr>
                <a:t>Có thể ứng dụng vào doanh nghiệp, phòng ban, tổ chức nhỏ</a:t>
              </a:r>
            </a:p>
            <a:p>
              <a:pPr marL="457200" indent="-457200" algn="just">
                <a:buFont typeface="Arial" panose="020B0604020202020204" pitchFamily="34" charset="0"/>
                <a:buChar char="•"/>
              </a:pPr>
              <a:r>
                <a:rPr lang="vi-VN" sz="3200">
                  <a:latin typeface="Times New Roman" panose="02020603050405020304" pitchFamily="18" charset="0"/>
                  <a:cs typeface="Times New Roman" panose="02020603050405020304" pitchFamily="18" charset="0"/>
                </a:rPr>
                <a:t>Giúp sinh viên áp dụng kiến thức kỹ thuật phần mềm vào sản phẩm thật</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289"/>
        <p:cNvGrpSpPr/>
        <p:nvPr/>
      </p:nvGrpSpPr>
      <p:grpSpPr>
        <a:xfrm>
          <a:off x="0" y="0"/>
          <a:ext cx="0" cy="0"/>
          <a:chOff x="0" y="0"/>
          <a:chExt cx="0" cy="0"/>
        </a:xfrm>
      </p:grpSpPr>
      <p:pic>
        <p:nvPicPr>
          <p:cNvPr id="290" name="Google Shape;290;p26"/>
          <p:cNvPicPr preferRelativeResize="0"/>
          <p:nvPr/>
        </p:nvPicPr>
        <p:blipFill rotWithShape="1">
          <a:blip r:embed="rId3">
            <a:alphaModFix/>
          </a:blip>
          <a:srcRect l="25532" t="3253" r="25092" b="3253"/>
          <a:stretch/>
        </p:blipFill>
        <p:spPr>
          <a:xfrm>
            <a:off x="10009902" y="1522874"/>
            <a:ext cx="7529948" cy="8020250"/>
          </a:xfrm>
          <a:prstGeom prst="rect">
            <a:avLst/>
          </a:prstGeom>
          <a:noFill/>
          <a:ln>
            <a:noFill/>
          </a:ln>
        </p:spPr>
      </p:pic>
      <p:grpSp>
        <p:nvGrpSpPr>
          <p:cNvPr id="4" name="Nhóm 3">
            <a:extLst>
              <a:ext uri="{FF2B5EF4-FFF2-40B4-BE49-F238E27FC236}">
                <a16:creationId xmlns:a16="http://schemas.microsoft.com/office/drawing/2014/main" id="{E260F9FE-3BE8-7AAA-3346-D4ACACEEB78B}"/>
              </a:ext>
            </a:extLst>
          </p:cNvPr>
          <p:cNvGrpSpPr/>
          <p:nvPr/>
        </p:nvGrpSpPr>
        <p:grpSpPr>
          <a:xfrm>
            <a:off x="748150" y="1522874"/>
            <a:ext cx="8640779" cy="7231406"/>
            <a:chOff x="748148" y="1742811"/>
            <a:chExt cx="8640779" cy="7231406"/>
          </a:xfrm>
        </p:grpSpPr>
        <p:sp>
          <p:nvSpPr>
            <p:cNvPr id="3" name="Google Shape;248;p23">
              <a:extLst>
                <a:ext uri="{FF2B5EF4-FFF2-40B4-BE49-F238E27FC236}">
                  <a16:creationId xmlns:a16="http://schemas.microsoft.com/office/drawing/2014/main" id="{E868A5DD-A421-A0DA-E9AE-C6B9A16E866A}"/>
                </a:ext>
              </a:extLst>
            </p:cNvPr>
            <p:cNvSpPr/>
            <p:nvPr/>
          </p:nvSpPr>
          <p:spPr>
            <a:xfrm>
              <a:off x="748148" y="1742811"/>
              <a:ext cx="8640779" cy="7231406"/>
            </a:xfrm>
            <a:custGeom>
              <a:avLst/>
              <a:gdLst/>
              <a:ahLst/>
              <a:cxnLst/>
              <a:rect l="l" t="t" r="r" b="b"/>
              <a:pathLst>
                <a:path w="3201629" h="1850582" extrusionOk="0">
                  <a:moveTo>
                    <a:pt x="0" y="0"/>
                  </a:moveTo>
                  <a:lnTo>
                    <a:pt x="3201629" y="0"/>
                  </a:lnTo>
                  <a:lnTo>
                    <a:pt x="3201629" y="1850582"/>
                  </a:lnTo>
                  <a:lnTo>
                    <a:pt x="0" y="1850582"/>
                  </a:lnTo>
                  <a:close/>
                </a:path>
              </a:pathLst>
            </a:custGeom>
            <a:solidFill>
              <a:srgbClr val="000000">
                <a:alpha val="0"/>
              </a:srgbClr>
            </a:solidFill>
            <a:ln w="47625" cap="flat" cmpd="sng">
              <a:solidFill>
                <a:srgbClr val="333333"/>
              </a:solidFill>
              <a:prstDash val="solid"/>
              <a:round/>
              <a:headEnd type="none" w="sm" len="sm"/>
              <a:tailEnd type="none" w="sm" len="sm"/>
            </a:ln>
          </p:spPr>
          <p:txBody>
            <a:bodyPr/>
            <a:lstStyle/>
            <a:p>
              <a:endParaRPr lang="en-US"/>
            </a:p>
          </p:txBody>
        </p:sp>
        <p:sp>
          <p:nvSpPr>
            <p:cNvPr id="2" name="Hộp Văn bản 1">
              <a:extLst>
                <a:ext uri="{FF2B5EF4-FFF2-40B4-BE49-F238E27FC236}">
                  <a16:creationId xmlns:a16="http://schemas.microsoft.com/office/drawing/2014/main" id="{A464BB60-CCB3-08D8-0B84-FF0CFC9B6A23}"/>
                </a:ext>
              </a:extLst>
            </p:cNvPr>
            <p:cNvSpPr txBox="1"/>
            <p:nvPr/>
          </p:nvSpPr>
          <p:spPr>
            <a:xfrm>
              <a:off x="1031160" y="2357693"/>
              <a:ext cx="8074757" cy="6001643"/>
            </a:xfrm>
            <a:prstGeom prst="rect">
              <a:avLst/>
            </a:prstGeom>
            <a:noFill/>
          </p:spPr>
          <p:txBody>
            <a:bodyPr wrap="square" rtlCol="0">
              <a:spAutoFit/>
            </a:bodyPr>
            <a:lstStyle/>
            <a:p>
              <a:pPr algn="just"/>
              <a:r>
                <a:rPr lang="en-US" sz="3200">
                  <a:latin typeface="Times New Roman" panose="02020603050405020304" pitchFamily="18" charset="0"/>
                  <a:cs typeface="Times New Roman" panose="02020603050405020304" pitchFamily="18" charset="0"/>
                </a:rPr>
                <a:t>📌 Nền tảng sử dụng- Web:</a:t>
              </a:r>
            </a:p>
            <a:p>
              <a:pPr marL="457200" indent="-457200" algn="just">
                <a:buFont typeface="Arial" panose="020B0604020202020204" pitchFamily="34" charset="0"/>
                <a:buChar char="•"/>
              </a:pPr>
              <a:r>
                <a:rPr lang="vi-VN" sz="3200">
                  <a:latin typeface="Times New Roman" panose="02020603050405020304" pitchFamily="18" charset="0"/>
                  <a:cs typeface="Times New Roman" panose="02020603050405020304" pitchFamily="18" charset="0"/>
                </a:rPr>
                <a:t>Khả năng truy cập rộng rãi</a:t>
              </a:r>
              <a:r>
                <a:rPr lang="en-US" sz="3200">
                  <a:latin typeface="Times New Roman" panose="02020603050405020304" pitchFamily="18" charset="0"/>
                  <a:cs typeface="Times New Roman" panose="02020603050405020304" pitchFamily="18" charset="0"/>
                </a:rPr>
                <a:t>.</a:t>
              </a:r>
            </a:p>
            <a:p>
              <a:pPr marL="457200" indent="-457200" algn="just">
                <a:buFont typeface="Arial" panose="020B0604020202020204" pitchFamily="34" charset="0"/>
                <a:buChar char="•"/>
              </a:pPr>
              <a:r>
                <a:rPr lang="vi-VN" sz="3200">
                  <a:latin typeface="Times New Roman" panose="02020603050405020304" pitchFamily="18" charset="0"/>
                  <a:cs typeface="Times New Roman" panose="02020603050405020304" pitchFamily="18" charset="0"/>
                </a:rPr>
                <a:t>Phát triển và bảo trì tương đối dễ dàng.</a:t>
              </a:r>
              <a:endParaRPr lang="en-US" sz="320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vi-VN" sz="3200">
                  <a:latin typeface="Times New Roman" panose="02020603050405020304" pitchFamily="18" charset="0"/>
                  <a:cs typeface="Times New Roman" panose="02020603050405020304" pitchFamily="18" charset="0"/>
                </a:rPr>
                <a:t>Chi phí phát triển thường thấp hơn so với ứng dụng di động.</a:t>
              </a:r>
              <a:endParaRPr lang="en-US" sz="320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vi-VN" sz="3200">
                  <a:latin typeface="Times New Roman" panose="02020603050405020304" pitchFamily="18" charset="0"/>
                  <a:cs typeface="Times New Roman" panose="02020603050405020304" pitchFamily="18" charset="0"/>
                </a:rPr>
                <a:t>Phù hợp với nhiều loại ứng dụng, từ đơn giản đến phức tạp.</a:t>
              </a:r>
              <a:endParaRPr lang="en-US" sz="3200">
                <a:latin typeface="Times New Roman" panose="02020603050405020304" pitchFamily="18" charset="0"/>
                <a:cs typeface="Times New Roman" panose="02020603050405020304" pitchFamily="18" charset="0"/>
              </a:endParaRPr>
            </a:p>
            <a:p>
              <a:pPr algn="just"/>
              <a:r>
                <a:rPr lang="en-US" sz="3200">
                  <a:latin typeface="Times New Roman" panose="02020603050405020304" pitchFamily="18" charset="0"/>
                  <a:cs typeface="Times New Roman" panose="02020603050405020304" pitchFamily="18" charset="0"/>
                </a:rPr>
                <a:t>📌 Các tính năng chính:</a:t>
              </a:r>
            </a:p>
            <a:p>
              <a:pPr marL="457200" indent="-457200" algn="just">
                <a:buFont typeface="Arial" panose="020B0604020202020204" pitchFamily="34" charset="0"/>
                <a:buChar char="•"/>
              </a:pPr>
              <a:r>
                <a:rPr lang="en-US" sz="3200">
                  <a:latin typeface="Times New Roman" panose="02020603050405020304" pitchFamily="18" charset="0"/>
                  <a:cs typeface="Times New Roman" panose="02020603050405020304" pitchFamily="18" charset="0"/>
                </a:rPr>
                <a:t>Cập nhật thông tin (Nhân viên)</a:t>
              </a:r>
            </a:p>
            <a:p>
              <a:pPr marL="457200" indent="-457200" algn="just">
                <a:buFont typeface="Arial" panose="020B0604020202020204" pitchFamily="34" charset="0"/>
                <a:buChar char="•"/>
              </a:pPr>
              <a:r>
                <a:rPr lang="en-US" sz="3200">
                  <a:latin typeface="Times New Roman" panose="02020603050405020304" pitchFamily="18" charset="0"/>
                  <a:cs typeface="Times New Roman" panose="02020603050405020304" pitchFamily="18" charset="0"/>
                </a:rPr>
                <a:t>Hiển thị ds nhân viên (Quản lí)</a:t>
              </a:r>
            </a:p>
            <a:p>
              <a:pPr marL="457200" indent="-457200" algn="just">
                <a:buFont typeface="Arial" panose="020B0604020202020204" pitchFamily="34" charset="0"/>
                <a:buChar char="•"/>
              </a:pPr>
              <a:r>
                <a:rPr lang="en-US" sz="3200">
                  <a:latin typeface="Times New Roman" panose="02020603050405020304" pitchFamily="18" charset="0"/>
                  <a:cs typeface="Times New Roman" panose="02020603050405020304" pitchFamily="18" charset="0"/>
                </a:rPr>
                <a:t>Thêm, xoá nhân viên (Quản lí)</a:t>
              </a:r>
            </a:p>
            <a:p>
              <a:pPr marL="457200" indent="-457200" algn="just">
                <a:buFont typeface="Arial" panose="020B0604020202020204" pitchFamily="34" charset="0"/>
                <a:buChar char="•"/>
              </a:pPr>
              <a:r>
                <a:rPr lang="en-US" sz="3200">
                  <a:latin typeface="Times New Roman" panose="02020603050405020304" pitchFamily="18" charset="0"/>
                  <a:cs typeface="Times New Roman" panose="02020603050405020304" pitchFamily="18" charset="0"/>
                </a:rPr>
                <a:t>…</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456">
          <a:extLst>
            <a:ext uri="{FF2B5EF4-FFF2-40B4-BE49-F238E27FC236}">
              <a16:creationId xmlns:a16="http://schemas.microsoft.com/office/drawing/2014/main" id="{A1FAA72E-50A2-98A4-F238-D15BFFF95F14}"/>
            </a:ext>
          </a:extLst>
        </p:cNvPr>
        <p:cNvGrpSpPr/>
        <p:nvPr/>
      </p:nvGrpSpPr>
      <p:grpSpPr>
        <a:xfrm>
          <a:off x="0" y="0"/>
          <a:ext cx="0" cy="0"/>
          <a:chOff x="0" y="0"/>
          <a:chExt cx="0" cy="0"/>
        </a:xfrm>
      </p:grpSpPr>
      <p:sp>
        <p:nvSpPr>
          <p:cNvPr id="457" name="Google Shape;457;p33">
            <a:extLst>
              <a:ext uri="{FF2B5EF4-FFF2-40B4-BE49-F238E27FC236}">
                <a16:creationId xmlns:a16="http://schemas.microsoft.com/office/drawing/2014/main" id="{651EE63D-1C37-C63F-63A7-65CB14BF1A0F}"/>
              </a:ext>
            </a:extLst>
          </p:cNvPr>
          <p:cNvSpPr/>
          <p:nvPr/>
        </p:nvSpPr>
        <p:spPr>
          <a:xfrm>
            <a:off x="1088163" y="798378"/>
            <a:ext cx="16183030" cy="8646981"/>
          </a:xfrm>
          <a:custGeom>
            <a:avLst/>
            <a:gdLst/>
            <a:ahLst/>
            <a:cxnLst/>
            <a:rect l="l" t="t" r="r" b="b"/>
            <a:pathLst>
              <a:path w="4262197" h="2277394" extrusionOk="0">
                <a:moveTo>
                  <a:pt x="0" y="0"/>
                </a:moveTo>
                <a:lnTo>
                  <a:pt x="4262197" y="0"/>
                </a:lnTo>
                <a:lnTo>
                  <a:pt x="4262197" y="2277394"/>
                </a:lnTo>
                <a:lnTo>
                  <a:pt x="0" y="2277394"/>
                </a:lnTo>
                <a:close/>
              </a:path>
            </a:pathLst>
          </a:custGeom>
          <a:solidFill>
            <a:srgbClr val="FFFFFF"/>
          </a:solidFill>
          <a:ln>
            <a:noFill/>
          </a:ln>
        </p:spPr>
        <p:txBody>
          <a:bodyPr/>
          <a:lstStyle/>
          <a:p>
            <a:endParaRPr lang="en-US"/>
          </a:p>
        </p:txBody>
      </p:sp>
      <p:cxnSp>
        <p:nvCxnSpPr>
          <p:cNvPr id="507" name="Google Shape;507;p33">
            <a:extLst>
              <a:ext uri="{FF2B5EF4-FFF2-40B4-BE49-F238E27FC236}">
                <a16:creationId xmlns:a16="http://schemas.microsoft.com/office/drawing/2014/main" id="{B2E9E29F-37B5-0EF3-60BB-B2566E711B23}"/>
              </a:ext>
            </a:extLst>
          </p:cNvPr>
          <p:cNvCxnSpPr/>
          <p:nvPr/>
        </p:nvCxnSpPr>
        <p:spPr>
          <a:xfrm rot="5400000">
            <a:off x="16958579" y="1063947"/>
            <a:ext cx="601441" cy="0"/>
          </a:xfrm>
          <a:prstGeom prst="straightConnector1">
            <a:avLst/>
          </a:prstGeom>
          <a:noFill/>
          <a:ln w="38100" cap="flat" cmpd="sng">
            <a:solidFill>
              <a:srgbClr val="333333"/>
            </a:solidFill>
            <a:prstDash val="solid"/>
            <a:round/>
            <a:headEnd type="none" w="sm" len="sm"/>
            <a:tailEnd type="none" w="sm" len="sm"/>
          </a:ln>
        </p:spPr>
      </p:cxnSp>
      <p:grpSp>
        <p:nvGrpSpPr>
          <p:cNvPr id="508" name="Google Shape;508;p33">
            <a:extLst>
              <a:ext uri="{FF2B5EF4-FFF2-40B4-BE49-F238E27FC236}">
                <a16:creationId xmlns:a16="http://schemas.microsoft.com/office/drawing/2014/main" id="{DB9BD15F-47DE-37FA-A0C1-1CE075A9E819}"/>
              </a:ext>
            </a:extLst>
          </p:cNvPr>
          <p:cNvGrpSpPr/>
          <p:nvPr/>
        </p:nvGrpSpPr>
        <p:grpSpPr>
          <a:xfrm>
            <a:off x="1028700" y="763227"/>
            <a:ext cx="16230600" cy="610781"/>
            <a:chOff x="29" y="0"/>
            <a:chExt cx="21640800" cy="814376"/>
          </a:xfrm>
        </p:grpSpPr>
        <p:cxnSp>
          <p:nvCxnSpPr>
            <p:cNvPr id="509" name="Google Shape;509;p33">
              <a:extLst>
                <a:ext uri="{FF2B5EF4-FFF2-40B4-BE49-F238E27FC236}">
                  <a16:creationId xmlns:a16="http://schemas.microsoft.com/office/drawing/2014/main" id="{08C53196-6745-6ECB-E3A6-9C3F73F4E93D}"/>
                </a:ext>
              </a:extLst>
            </p:cNvPr>
            <p:cNvCxnSpPr/>
            <p:nvPr/>
          </p:nvCxnSpPr>
          <p:spPr>
            <a:xfrm rot="5400000">
              <a:off x="-369218" y="413416"/>
              <a:ext cx="801921" cy="0"/>
            </a:xfrm>
            <a:prstGeom prst="straightConnector1">
              <a:avLst/>
            </a:prstGeom>
            <a:noFill/>
            <a:ln w="50800" cap="flat" cmpd="sng">
              <a:solidFill>
                <a:srgbClr val="333333"/>
              </a:solidFill>
              <a:prstDash val="solid"/>
              <a:round/>
              <a:headEnd type="none" w="sm" len="sm"/>
              <a:tailEnd type="none" w="sm" len="sm"/>
            </a:ln>
          </p:spPr>
        </p:cxnSp>
        <p:cxnSp>
          <p:nvCxnSpPr>
            <p:cNvPr id="510" name="Google Shape;510;p33">
              <a:extLst>
                <a:ext uri="{FF2B5EF4-FFF2-40B4-BE49-F238E27FC236}">
                  <a16:creationId xmlns:a16="http://schemas.microsoft.com/office/drawing/2014/main" id="{F2185CB2-B7D9-A1BC-AEE2-316F1731A671}"/>
                </a:ext>
              </a:extLst>
            </p:cNvPr>
            <p:cNvCxnSpPr/>
            <p:nvPr/>
          </p:nvCxnSpPr>
          <p:spPr>
            <a:xfrm rot="3957">
              <a:off x="22" y="12455"/>
              <a:ext cx="21640814" cy="0"/>
            </a:xfrm>
            <a:prstGeom prst="straightConnector1">
              <a:avLst/>
            </a:prstGeom>
            <a:noFill/>
            <a:ln w="50800" cap="flat" cmpd="sng">
              <a:solidFill>
                <a:srgbClr val="333333"/>
              </a:solidFill>
              <a:prstDash val="solid"/>
              <a:round/>
              <a:headEnd type="none" w="sm" len="sm"/>
              <a:tailEnd type="none" w="sm" len="sm"/>
            </a:ln>
          </p:spPr>
        </p:cxnSp>
      </p:grpSp>
      <p:grpSp>
        <p:nvGrpSpPr>
          <p:cNvPr id="511" name="Google Shape;511;p33">
            <a:extLst>
              <a:ext uri="{FF2B5EF4-FFF2-40B4-BE49-F238E27FC236}">
                <a16:creationId xmlns:a16="http://schemas.microsoft.com/office/drawing/2014/main" id="{2D2E4590-0380-E92E-4B06-1EFE4D5FF1AC}"/>
              </a:ext>
            </a:extLst>
          </p:cNvPr>
          <p:cNvGrpSpPr/>
          <p:nvPr/>
        </p:nvGrpSpPr>
        <p:grpSpPr>
          <a:xfrm>
            <a:off x="1028700" y="5124450"/>
            <a:ext cx="9684584" cy="4342540"/>
            <a:chOff x="0" y="-25400"/>
            <a:chExt cx="12912778" cy="5790054"/>
          </a:xfrm>
        </p:grpSpPr>
        <p:cxnSp>
          <p:nvCxnSpPr>
            <p:cNvPr id="512" name="Google Shape;512;p33">
              <a:extLst>
                <a:ext uri="{FF2B5EF4-FFF2-40B4-BE49-F238E27FC236}">
                  <a16:creationId xmlns:a16="http://schemas.microsoft.com/office/drawing/2014/main" id="{FF670C88-ACAB-4AFC-DB2E-BC307A20DE77}"/>
                </a:ext>
              </a:extLst>
            </p:cNvPr>
            <p:cNvCxnSpPr/>
            <p:nvPr/>
          </p:nvCxnSpPr>
          <p:spPr>
            <a:xfrm>
              <a:off x="0" y="5764654"/>
              <a:ext cx="12912778" cy="0"/>
            </a:xfrm>
            <a:prstGeom prst="straightConnector1">
              <a:avLst/>
            </a:prstGeom>
            <a:noFill/>
            <a:ln w="50800" cap="flat" cmpd="sng">
              <a:solidFill>
                <a:srgbClr val="333333"/>
              </a:solidFill>
              <a:prstDash val="solid"/>
              <a:round/>
              <a:headEnd type="none" w="sm" len="sm"/>
              <a:tailEnd type="none" w="sm" len="sm"/>
            </a:ln>
          </p:spPr>
        </p:cxnSp>
        <p:cxnSp>
          <p:nvCxnSpPr>
            <p:cNvPr id="513" name="Google Shape;513;p33">
              <a:extLst>
                <a:ext uri="{FF2B5EF4-FFF2-40B4-BE49-F238E27FC236}">
                  <a16:creationId xmlns:a16="http://schemas.microsoft.com/office/drawing/2014/main" id="{7EC7AF37-7308-EE12-4EC0-E6FE74A801C9}"/>
                </a:ext>
              </a:extLst>
            </p:cNvPr>
            <p:cNvCxnSpPr/>
            <p:nvPr/>
          </p:nvCxnSpPr>
          <p:spPr>
            <a:xfrm rot="5400000">
              <a:off x="-2863314" y="2869627"/>
              <a:ext cx="5790054" cy="0"/>
            </a:xfrm>
            <a:prstGeom prst="straightConnector1">
              <a:avLst/>
            </a:prstGeom>
            <a:noFill/>
            <a:ln w="50800" cap="flat" cmpd="sng">
              <a:solidFill>
                <a:srgbClr val="333333"/>
              </a:solidFill>
              <a:prstDash val="solid"/>
              <a:round/>
              <a:headEnd type="none" w="sm" len="sm"/>
              <a:tailEnd type="none" w="sm" len="sm"/>
            </a:ln>
          </p:spPr>
        </p:cxnSp>
      </p:grpSp>
      <p:cxnSp>
        <p:nvCxnSpPr>
          <p:cNvPr id="514" name="Google Shape;514;p33">
            <a:extLst>
              <a:ext uri="{FF2B5EF4-FFF2-40B4-BE49-F238E27FC236}">
                <a16:creationId xmlns:a16="http://schemas.microsoft.com/office/drawing/2014/main" id="{2C9C015D-8D4A-BCF8-4E1E-54F9EBA5DDAF}"/>
              </a:ext>
            </a:extLst>
          </p:cNvPr>
          <p:cNvCxnSpPr/>
          <p:nvPr/>
        </p:nvCxnSpPr>
        <p:spPr>
          <a:xfrm rot="5400000">
            <a:off x="15417272" y="6935379"/>
            <a:ext cx="3755956" cy="0"/>
          </a:xfrm>
          <a:prstGeom prst="straightConnector1">
            <a:avLst/>
          </a:prstGeom>
          <a:noFill/>
          <a:ln w="38100" cap="flat" cmpd="sng">
            <a:solidFill>
              <a:srgbClr val="333333"/>
            </a:solidFill>
            <a:prstDash val="solid"/>
            <a:round/>
            <a:headEnd type="none" w="sm" len="sm"/>
            <a:tailEnd type="none" w="sm" len="sm"/>
          </a:ln>
        </p:spPr>
      </p:cxnSp>
      <p:pic>
        <p:nvPicPr>
          <p:cNvPr id="515" name="Google Shape;515;p33">
            <a:extLst>
              <a:ext uri="{FF2B5EF4-FFF2-40B4-BE49-F238E27FC236}">
                <a16:creationId xmlns:a16="http://schemas.microsoft.com/office/drawing/2014/main" id="{7D668DC3-CBB3-BDF6-C232-6B6617E503D2}"/>
              </a:ext>
            </a:extLst>
          </p:cNvPr>
          <p:cNvPicPr preferRelativeResize="0"/>
          <p:nvPr/>
        </p:nvPicPr>
        <p:blipFill rotWithShape="1">
          <a:blip r:embed="rId3">
            <a:alphaModFix/>
          </a:blip>
          <a:srcRect l="7054" t="9305" r="52929" b="19717"/>
          <a:stretch/>
        </p:blipFill>
        <p:spPr>
          <a:xfrm>
            <a:off x="-457076" y="1118575"/>
            <a:ext cx="4017377" cy="4008456"/>
          </a:xfrm>
          <a:prstGeom prst="rect">
            <a:avLst/>
          </a:prstGeom>
          <a:noFill/>
          <a:ln>
            <a:noFill/>
          </a:ln>
        </p:spPr>
      </p:pic>
      <p:pic>
        <p:nvPicPr>
          <p:cNvPr id="516" name="Google Shape;516;p33">
            <a:extLst>
              <a:ext uri="{FF2B5EF4-FFF2-40B4-BE49-F238E27FC236}">
                <a16:creationId xmlns:a16="http://schemas.microsoft.com/office/drawing/2014/main" id="{DA05D210-925B-407D-8FA7-595FA08C33DD}"/>
              </a:ext>
            </a:extLst>
          </p:cNvPr>
          <p:cNvPicPr preferRelativeResize="0"/>
          <p:nvPr/>
        </p:nvPicPr>
        <p:blipFill rotWithShape="1">
          <a:blip r:embed="rId3">
            <a:alphaModFix/>
          </a:blip>
          <a:srcRect l="54891" t="10950" r="2919" b="15008"/>
          <a:stretch/>
        </p:blipFill>
        <p:spPr>
          <a:xfrm>
            <a:off x="14468959" y="1032015"/>
            <a:ext cx="4235474" cy="4181576"/>
          </a:xfrm>
          <a:prstGeom prst="rect">
            <a:avLst/>
          </a:prstGeom>
          <a:noFill/>
          <a:ln>
            <a:noFill/>
          </a:ln>
        </p:spPr>
      </p:pic>
      <p:pic>
        <p:nvPicPr>
          <p:cNvPr id="21" name="Hình ảnh 20">
            <a:extLst>
              <a:ext uri="{FF2B5EF4-FFF2-40B4-BE49-F238E27FC236}">
                <a16:creationId xmlns:a16="http://schemas.microsoft.com/office/drawing/2014/main" id="{19406294-EF6E-AD25-2F66-0629C4745CB5}"/>
              </a:ext>
            </a:extLst>
          </p:cNvPr>
          <p:cNvPicPr>
            <a:picLocks noChangeAspect="1"/>
          </p:cNvPicPr>
          <p:nvPr/>
        </p:nvPicPr>
        <p:blipFill>
          <a:blip r:embed="rId4"/>
          <a:stretch>
            <a:fillRect/>
          </a:stretch>
        </p:blipFill>
        <p:spPr>
          <a:xfrm>
            <a:off x="4069826" y="1154190"/>
            <a:ext cx="10148348" cy="7806422"/>
          </a:xfrm>
          <a:prstGeom prst="rect">
            <a:avLst/>
          </a:prstGeom>
        </p:spPr>
      </p:pic>
      <p:sp>
        <p:nvSpPr>
          <p:cNvPr id="506" name="Google Shape;506;p33">
            <a:extLst>
              <a:ext uri="{FF2B5EF4-FFF2-40B4-BE49-F238E27FC236}">
                <a16:creationId xmlns:a16="http://schemas.microsoft.com/office/drawing/2014/main" id="{C5E93AA6-CFCD-146F-9070-C5CCB9049D15}"/>
              </a:ext>
            </a:extLst>
          </p:cNvPr>
          <p:cNvSpPr txBox="1"/>
          <p:nvPr/>
        </p:nvSpPr>
        <p:spPr>
          <a:xfrm>
            <a:off x="10972024" y="8841336"/>
            <a:ext cx="6492300" cy="1240981"/>
          </a:xfrm>
          <a:prstGeom prst="rect">
            <a:avLst/>
          </a:prstGeom>
          <a:noFill/>
          <a:ln>
            <a:noFill/>
          </a:ln>
        </p:spPr>
        <p:txBody>
          <a:bodyPr spcFirstLastPara="1" wrap="square" lIns="0" tIns="0" rIns="0" bIns="0" anchor="t" anchorCtr="0">
            <a:spAutoFit/>
          </a:bodyPr>
          <a:lstStyle/>
          <a:p>
            <a:pPr marL="0" marR="0" lvl="0" indent="0" algn="ctr" rtl="0">
              <a:lnSpc>
                <a:spcPct val="112000"/>
              </a:lnSpc>
              <a:spcBef>
                <a:spcPts val="0"/>
              </a:spcBef>
              <a:spcAft>
                <a:spcPts val="0"/>
              </a:spcAft>
              <a:buNone/>
            </a:pPr>
            <a:r>
              <a:rPr lang="en-US" sz="7200" b="1" i="0" u="none" strike="noStrike" cap="none">
                <a:solidFill>
                  <a:srgbClr val="4EBC9D"/>
                </a:solidFill>
                <a:latin typeface="Times New Roman" panose="02020603050405020304" pitchFamily="18" charset="0"/>
                <a:ea typeface="Ubuntu"/>
                <a:cs typeface="Times New Roman" panose="02020603050405020304" pitchFamily="18" charset="0"/>
                <a:sym typeface="Ubuntu"/>
              </a:rPr>
              <a:t>Sơ đồ PCCN</a:t>
            </a:r>
            <a:endParaRPr sz="7200">
              <a:solidFill>
                <a:srgbClr val="4EBC9D"/>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6592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396">
          <a:extLst>
            <a:ext uri="{FF2B5EF4-FFF2-40B4-BE49-F238E27FC236}">
              <a16:creationId xmlns:a16="http://schemas.microsoft.com/office/drawing/2014/main" id="{AF676F90-F9F8-2BA5-A273-CC70A9A881C6}"/>
            </a:ext>
          </a:extLst>
        </p:cNvPr>
        <p:cNvGrpSpPr/>
        <p:nvPr/>
      </p:nvGrpSpPr>
      <p:grpSpPr>
        <a:xfrm>
          <a:off x="0" y="0"/>
          <a:ext cx="0" cy="0"/>
          <a:chOff x="0" y="0"/>
          <a:chExt cx="0" cy="0"/>
        </a:xfrm>
      </p:grpSpPr>
      <p:pic>
        <p:nvPicPr>
          <p:cNvPr id="397" name="Google Shape;397;p31">
            <a:extLst>
              <a:ext uri="{FF2B5EF4-FFF2-40B4-BE49-F238E27FC236}">
                <a16:creationId xmlns:a16="http://schemas.microsoft.com/office/drawing/2014/main" id="{6667C794-3539-6272-CB4C-151F6F64FDBD}"/>
              </a:ext>
            </a:extLst>
          </p:cNvPr>
          <p:cNvPicPr preferRelativeResize="0"/>
          <p:nvPr/>
        </p:nvPicPr>
        <p:blipFill rotWithShape="1">
          <a:blip r:embed="rId3">
            <a:alphaModFix/>
          </a:blip>
          <a:srcRect l="6238" t="13632" r="51237" b="14087"/>
          <a:stretch/>
        </p:blipFill>
        <p:spPr>
          <a:xfrm>
            <a:off x="614273" y="2863375"/>
            <a:ext cx="5792502" cy="5538151"/>
          </a:xfrm>
          <a:prstGeom prst="rect">
            <a:avLst/>
          </a:prstGeom>
          <a:noFill/>
          <a:ln>
            <a:noFill/>
          </a:ln>
        </p:spPr>
      </p:pic>
      <p:sp>
        <p:nvSpPr>
          <p:cNvPr id="2" name="Hộp Văn bản 1">
            <a:extLst>
              <a:ext uri="{FF2B5EF4-FFF2-40B4-BE49-F238E27FC236}">
                <a16:creationId xmlns:a16="http://schemas.microsoft.com/office/drawing/2014/main" id="{D6A2C71D-0E2E-134E-B4B8-430C19C95105}"/>
              </a:ext>
            </a:extLst>
          </p:cNvPr>
          <p:cNvSpPr txBox="1"/>
          <p:nvPr/>
        </p:nvSpPr>
        <p:spPr>
          <a:xfrm>
            <a:off x="8421620" y="2201655"/>
            <a:ext cx="8321042" cy="1323439"/>
          </a:xfrm>
          <a:prstGeom prst="rect">
            <a:avLst/>
          </a:prstGeom>
          <a:noFill/>
        </p:spPr>
        <p:txBody>
          <a:bodyPr wrap="square" rtlCol="0">
            <a:spAutoFit/>
          </a:bodyPr>
          <a:lstStyle/>
          <a:p>
            <a:pPr algn="ctr"/>
            <a:r>
              <a:rPr lang="en-US" sz="8000">
                <a:solidFill>
                  <a:srgbClr val="4EBC9D"/>
                </a:solidFill>
                <a:latin typeface="Times New Roman" panose="02020603050405020304" pitchFamily="18" charset="0"/>
                <a:cs typeface="Times New Roman" panose="02020603050405020304" pitchFamily="18" charset="0"/>
              </a:rPr>
              <a:t>Một số Use Case</a:t>
            </a:r>
          </a:p>
        </p:txBody>
      </p:sp>
      <p:sp>
        <p:nvSpPr>
          <p:cNvPr id="3" name="Hộp Văn bản 2">
            <a:extLst>
              <a:ext uri="{FF2B5EF4-FFF2-40B4-BE49-F238E27FC236}">
                <a16:creationId xmlns:a16="http://schemas.microsoft.com/office/drawing/2014/main" id="{24A9D06F-91AC-18AB-58C6-41C9A7EF41A1}"/>
              </a:ext>
            </a:extLst>
          </p:cNvPr>
          <p:cNvSpPr txBox="1"/>
          <p:nvPr/>
        </p:nvSpPr>
        <p:spPr>
          <a:xfrm>
            <a:off x="8540494" y="3743116"/>
            <a:ext cx="8083295" cy="2800767"/>
          </a:xfrm>
          <a:prstGeom prst="rect">
            <a:avLst/>
          </a:prstGeom>
          <a:noFill/>
        </p:spPr>
        <p:txBody>
          <a:bodyPr wrap="square" rtlCol="0">
            <a:spAutoFit/>
          </a:bodyPr>
          <a:lstStyle/>
          <a:p>
            <a:pPr algn="just"/>
            <a:r>
              <a:rPr lang="en-US" sz="4400">
                <a:latin typeface="Times New Roman" panose="02020603050405020304" pitchFamily="18" charset="0"/>
                <a:cs typeface="Times New Roman" panose="02020603050405020304" pitchFamily="18" charset="0"/>
              </a:rPr>
              <a:t>2.1 Cập nhật thông tin (nhân viên)</a:t>
            </a:r>
          </a:p>
          <a:p>
            <a:pPr algn="just"/>
            <a:r>
              <a:rPr lang="en-US" sz="4400">
                <a:latin typeface="Times New Roman" panose="02020603050405020304" pitchFamily="18" charset="0"/>
                <a:cs typeface="Times New Roman" panose="02020603050405020304" pitchFamily="18" charset="0"/>
              </a:rPr>
              <a:t>2.2 Hiển thị danh sách nhân viên (quản lí)</a:t>
            </a:r>
          </a:p>
          <a:p>
            <a:pPr algn="just"/>
            <a:r>
              <a:rPr lang="en-US" sz="4400">
                <a:latin typeface="Times New Roman" panose="02020603050405020304" pitchFamily="18" charset="0"/>
                <a:cs typeface="Times New Roman" panose="02020603050405020304" pitchFamily="18" charset="0"/>
              </a:rPr>
              <a:t>2.3 Thêm/xoá nhân viên (quản lí)</a:t>
            </a:r>
          </a:p>
        </p:txBody>
      </p:sp>
    </p:spTree>
    <p:extLst>
      <p:ext uri="{BB962C8B-B14F-4D97-AF65-F5344CB8AC3E}">
        <p14:creationId xmlns:p14="http://schemas.microsoft.com/office/powerpoint/2010/main" val="4287006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413">
          <a:extLst>
            <a:ext uri="{FF2B5EF4-FFF2-40B4-BE49-F238E27FC236}">
              <a16:creationId xmlns:a16="http://schemas.microsoft.com/office/drawing/2014/main" id="{26F6C398-7BC5-7CF0-F181-EA8E7EE8F044}"/>
            </a:ext>
          </a:extLst>
        </p:cNvPr>
        <p:cNvGrpSpPr/>
        <p:nvPr/>
      </p:nvGrpSpPr>
      <p:grpSpPr>
        <a:xfrm>
          <a:off x="0" y="0"/>
          <a:ext cx="0" cy="0"/>
          <a:chOff x="0" y="0"/>
          <a:chExt cx="0" cy="0"/>
        </a:xfrm>
      </p:grpSpPr>
      <p:sp>
        <p:nvSpPr>
          <p:cNvPr id="2" name="Hộp Văn bản 1">
            <a:extLst>
              <a:ext uri="{FF2B5EF4-FFF2-40B4-BE49-F238E27FC236}">
                <a16:creationId xmlns:a16="http://schemas.microsoft.com/office/drawing/2014/main" id="{289575DA-5D7B-41C8-D6C6-95B5FB32F2A1}"/>
              </a:ext>
            </a:extLst>
          </p:cNvPr>
          <p:cNvSpPr txBox="1"/>
          <p:nvPr/>
        </p:nvSpPr>
        <p:spPr>
          <a:xfrm>
            <a:off x="512064" y="330453"/>
            <a:ext cx="8083295" cy="707886"/>
          </a:xfrm>
          <a:prstGeom prst="rect">
            <a:avLst/>
          </a:prstGeom>
          <a:noFill/>
        </p:spPr>
        <p:txBody>
          <a:bodyPr wrap="square" rtlCol="0">
            <a:spAutoFit/>
          </a:bodyPr>
          <a:lstStyle/>
          <a:p>
            <a:pPr algn="just"/>
            <a:r>
              <a:rPr lang="en-US" sz="4000" b="1">
                <a:latin typeface="Times New Roman" panose="02020603050405020304" pitchFamily="18" charset="0"/>
                <a:cs typeface="Times New Roman" panose="02020603050405020304" pitchFamily="18" charset="0"/>
              </a:rPr>
              <a:t> 2.1 Cập nhật thông tin (nhân viên)</a:t>
            </a:r>
          </a:p>
        </p:txBody>
      </p:sp>
      <p:sp>
        <p:nvSpPr>
          <p:cNvPr id="3" name="Hộp Văn bản 2">
            <a:extLst>
              <a:ext uri="{FF2B5EF4-FFF2-40B4-BE49-F238E27FC236}">
                <a16:creationId xmlns:a16="http://schemas.microsoft.com/office/drawing/2014/main" id="{C8BDBADD-CAE6-09DF-87E3-5933BA412375}"/>
              </a:ext>
            </a:extLst>
          </p:cNvPr>
          <p:cNvSpPr txBox="1"/>
          <p:nvPr/>
        </p:nvSpPr>
        <p:spPr>
          <a:xfrm>
            <a:off x="7132319" y="9248660"/>
            <a:ext cx="4023362" cy="707886"/>
          </a:xfrm>
          <a:prstGeom prst="rect">
            <a:avLst/>
          </a:prstGeom>
          <a:noFill/>
        </p:spPr>
        <p:txBody>
          <a:bodyPr wrap="square" rtlCol="0">
            <a:spAutoFit/>
          </a:bodyPr>
          <a:lstStyle/>
          <a:p>
            <a:pPr algn="ctr"/>
            <a:r>
              <a:rPr lang="en-US" sz="4000">
                <a:latin typeface="Times New Roman" panose="02020603050405020304" pitchFamily="18" charset="0"/>
                <a:cs typeface="Times New Roman" panose="02020603050405020304" pitchFamily="18" charset="0"/>
              </a:rPr>
              <a:t>Use Case diagram</a:t>
            </a:r>
          </a:p>
        </p:txBody>
      </p:sp>
      <p:pic>
        <p:nvPicPr>
          <p:cNvPr id="8" name="Hình ảnh 7">
            <a:extLst>
              <a:ext uri="{FF2B5EF4-FFF2-40B4-BE49-F238E27FC236}">
                <a16:creationId xmlns:a16="http://schemas.microsoft.com/office/drawing/2014/main" id="{C4A8A48F-81CC-EBE7-6D42-33452470E359}"/>
              </a:ext>
            </a:extLst>
          </p:cNvPr>
          <p:cNvPicPr>
            <a:picLocks noChangeAspect="1"/>
          </p:cNvPicPr>
          <p:nvPr/>
        </p:nvPicPr>
        <p:blipFill>
          <a:blip r:embed="rId3"/>
          <a:stretch>
            <a:fillRect/>
          </a:stretch>
        </p:blipFill>
        <p:spPr>
          <a:xfrm>
            <a:off x="5373580" y="1017719"/>
            <a:ext cx="7540839" cy="8251562"/>
          </a:xfrm>
          <a:prstGeom prst="rect">
            <a:avLst/>
          </a:prstGeom>
        </p:spPr>
      </p:pic>
    </p:spTree>
    <p:extLst>
      <p:ext uri="{BB962C8B-B14F-4D97-AF65-F5344CB8AC3E}">
        <p14:creationId xmlns:p14="http://schemas.microsoft.com/office/powerpoint/2010/main" val="2214545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413">
          <a:extLst>
            <a:ext uri="{FF2B5EF4-FFF2-40B4-BE49-F238E27FC236}">
              <a16:creationId xmlns:a16="http://schemas.microsoft.com/office/drawing/2014/main" id="{EB99794D-863A-BF36-D335-42733629BD04}"/>
            </a:ext>
          </a:extLst>
        </p:cNvPr>
        <p:cNvGrpSpPr/>
        <p:nvPr/>
      </p:nvGrpSpPr>
      <p:grpSpPr>
        <a:xfrm>
          <a:off x="0" y="0"/>
          <a:ext cx="0" cy="0"/>
          <a:chOff x="0" y="0"/>
          <a:chExt cx="0" cy="0"/>
        </a:xfrm>
      </p:grpSpPr>
      <p:sp>
        <p:nvSpPr>
          <p:cNvPr id="2" name="Hộp Văn bản 1">
            <a:extLst>
              <a:ext uri="{FF2B5EF4-FFF2-40B4-BE49-F238E27FC236}">
                <a16:creationId xmlns:a16="http://schemas.microsoft.com/office/drawing/2014/main" id="{0DABBDAF-A8A9-B453-779A-4B49F9F5858C}"/>
              </a:ext>
            </a:extLst>
          </p:cNvPr>
          <p:cNvSpPr txBox="1"/>
          <p:nvPr/>
        </p:nvSpPr>
        <p:spPr>
          <a:xfrm>
            <a:off x="7242043" y="9266948"/>
            <a:ext cx="4608577" cy="707886"/>
          </a:xfrm>
          <a:prstGeom prst="rect">
            <a:avLst/>
          </a:prstGeom>
          <a:noFill/>
        </p:spPr>
        <p:txBody>
          <a:bodyPr wrap="square" rtlCol="0">
            <a:spAutoFit/>
          </a:bodyPr>
          <a:lstStyle/>
          <a:p>
            <a:pPr algn="ctr"/>
            <a:r>
              <a:rPr lang="en-US" sz="4000">
                <a:latin typeface="Times New Roman" panose="02020603050405020304" pitchFamily="18" charset="0"/>
                <a:cs typeface="Times New Roman" panose="02020603050405020304" pitchFamily="18" charset="0"/>
              </a:rPr>
              <a:t>Sequence diagram </a:t>
            </a:r>
          </a:p>
        </p:txBody>
      </p:sp>
      <p:pic>
        <p:nvPicPr>
          <p:cNvPr id="4" name="Hình ảnh 3">
            <a:extLst>
              <a:ext uri="{FF2B5EF4-FFF2-40B4-BE49-F238E27FC236}">
                <a16:creationId xmlns:a16="http://schemas.microsoft.com/office/drawing/2014/main" id="{7E6C1093-8E21-D5FD-12AA-694050D026F4}"/>
              </a:ext>
            </a:extLst>
          </p:cNvPr>
          <p:cNvPicPr>
            <a:picLocks noChangeAspect="1"/>
          </p:cNvPicPr>
          <p:nvPr/>
        </p:nvPicPr>
        <p:blipFill>
          <a:blip r:embed="rId3"/>
          <a:stretch>
            <a:fillRect/>
          </a:stretch>
        </p:blipFill>
        <p:spPr>
          <a:xfrm>
            <a:off x="5329852" y="1017633"/>
            <a:ext cx="8432957" cy="8251733"/>
          </a:xfrm>
          <a:prstGeom prst="rect">
            <a:avLst/>
          </a:prstGeom>
        </p:spPr>
      </p:pic>
    </p:spTree>
    <p:extLst>
      <p:ext uri="{BB962C8B-B14F-4D97-AF65-F5344CB8AC3E}">
        <p14:creationId xmlns:p14="http://schemas.microsoft.com/office/powerpoint/2010/main" val="38324988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413">
          <a:extLst>
            <a:ext uri="{FF2B5EF4-FFF2-40B4-BE49-F238E27FC236}">
              <a16:creationId xmlns:a16="http://schemas.microsoft.com/office/drawing/2014/main" id="{F9CC3AE4-DFDB-2986-8195-FDE34DC360F2}"/>
            </a:ext>
          </a:extLst>
        </p:cNvPr>
        <p:cNvGrpSpPr/>
        <p:nvPr/>
      </p:nvGrpSpPr>
      <p:grpSpPr>
        <a:xfrm>
          <a:off x="0" y="0"/>
          <a:ext cx="0" cy="0"/>
          <a:chOff x="0" y="0"/>
          <a:chExt cx="0" cy="0"/>
        </a:xfrm>
      </p:grpSpPr>
      <p:sp>
        <p:nvSpPr>
          <p:cNvPr id="2" name="Hộp Văn bản 1">
            <a:extLst>
              <a:ext uri="{FF2B5EF4-FFF2-40B4-BE49-F238E27FC236}">
                <a16:creationId xmlns:a16="http://schemas.microsoft.com/office/drawing/2014/main" id="{D98F872B-0C94-C3CB-0FB5-B229A9508336}"/>
              </a:ext>
            </a:extLst>
          </p:cNvPr>
          <p:cNvSpPr txBox="1"/>
          <p:nvPr/>
        </p:nvSpPr>
        <p:spPr>
          <a:xfrm>
            <a:off x="7242041" y="9341708"/>
            <a:ext cx="4608577" cy="707886"/>
          </a:xfrm>
          <a:prstGeom prst="rect">
            <a:avLst/>
          </a:prstGeom>
          <a:noFill/>
        </p:spPr>
        <p:txBody>
          <a:bodyPr wrap="square" rtlCol="0">
            <a:spAutoFit/>
          </a:bodyPr>
          <a:lstStyle/>
          <a:p>
            <a:pPr algn="ctr"/>
            <a:r>
              <a:rPr lang="en-US" sz="4000">
                <a:latin typeface="Times New Roman" panose="02020603050405020304" pitchFamily="18" charset="0"/>
                <a:cs typeface="Times New Roman" panose="02020603050405020304" pitchFamily="18" charset="0"/>
              </a:rPr>
              <a:t>Activity diagram </a:t>
            </a:r>
          </a:p>
        </p:txBody>
      </p:sp>
      <p:pic>
        <p:nvPicPr>
          <p:cNvPr id="5" name="Hình ảnh 4">
            <a:extLst>
              <a:ext uri="{FF2B5EF4-FFF2-40B4-BE49-F238E27FC236}">
                <a16:creationId xmlns:a16="http://schemas.microsoft.com/office/drawing/2014/main" id="{00A20DCD-1D7C-2D5B-C88F-3FC9355237C2}"/>
              </a:ext>
            </a:extLst>
          </p:cNvPr>
          <p:cNvPicPr>
            <a:picLocks noChangeAspect="1"/>
          </p:cNvPicPr>
          <p:nvPr/>
        </p:nvPicPr>
        <p:blipFill>
          <a:blip r:embed="rId3"/>
          <a:stretch>
            <a:fillRect/>
          </a:stretch>
        </p:blipFill>
        <p:spPr>
          <a:xfrm>
            <a:off x="5569529" y="945292"/>
            <a:ext cx="7953603" cy="8396416"/>
          </a:xfrm>
          <a:prstGeom prst="rect">
            <a:avLst/>
          </a:prstGeom>
        </p:spPr>
      </p:pic>
    </p:spTree>
    <p:extLst>
      <p:ext uri="{BB962C8B-B14F-4D97-AF65-F5344CB8AC3E}">
        <p14:creationId xmlns:p14="http://schemas.microsoft.com/office/powerpoint/2010/main" val="2614698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413">
          <a:extLst>
            <a:ext uri="{FF2B5EF4-FFF2-40B4-BE49-F238E27FC236}">
              <a16:creationId xmlns:a16="http://schemas.microsoft.com/office/drawing/2014/main" id="{7EDE607D-2CBE-473A-BC64-7907B0B6770C}"/>
            </a:ext>
          </a:extLst>
        </p:cNvPr>
        <p:cNvGrpSpPr/>
        <p:nvPr/>
      </p:nvGrpSpPr>
      <p:grpSpPr>
        <a:xfrm>
          <a:off x="0" y="0"/>
          <a:ext cx="0" cy="0"/>
          <a:chOff x="0" y="0"/>
          <a:chExt cx="0" cy="0"/>
        </a:xfrm>
      </p:grpSpPr>
      <p:sp>
        <p:nvSpPr>
          <p:cNvPr id="2" name="Hộp Văn bản 1">
            <a:extLst>
              <a:ext uri="{FF2B5EF4-FFF2-40B4-BE49-F238E27FC236}">
                <a16:creationId xmlns:a16="http://schemas.microsoft.com/office/drawing/2014/main" id="{5A329070-A724-4444-3D6C-B9DB037BF97A}"/>
              </a:ext>
            </a:extLst>
          </p:cNvPr>
          <p:cNvSpPr txBox="1"/>
          <p:nvPr/>
        </p:nvSpPr>
        <p:spPr>
          <a:xfrm>
            <a:off x="7242043" y="9266948"/>
            <a:ext cx="4608577" cy="707886"/>
          </a:xfrm>
          <a:prstGeom prst="rect">
            <a:avLst/>
          </a:prstGeom>
          <a:noFill/>
        </p:spPr>
        <p:txBody>
          <a:bodyPr wrap="square" rtlCol="0">
            <a:spAutoFit/>
          </a:bodyPr>
          <a:lstStyle/>
          <a:p>
            <a:pPr algn="ctr"/>
            <a:r>
              <a:rPr lang="en-US" sz="4000">
                <a:latin typeface="Times New Roman" panose="02020603050405020304" pitchFamily="18" charset="0"/>
                <a:cs typeface="Times New Roman" panose="02020603050405020304" pitchFamily="18" charset="0"/>
              </a:rPr>
              <a:t>Swimlane diagram </a:t>
            </a:r>
          </a:p>
        </p:txBody>
      </p:sp>
      <p:pic>
        <p:nvPicPr>
          <p:cNvPr id="5" name="Hình ảnh 4">
            <a:extLst>
              <a:ext uri="{FF2B5EF4-FFF2-40B4-BE49-F238E27FC236}">
                <a16:creationId xmlns:a16="http://schemas.microsoft.com/office/drawing/2014/main" id="{5DBFE7CE-CD36-869A-FD62-F100CC6ECEB5}"/>
              </a:ext>
            </a:extLst>
          </p:cNvPr>
          <p:cNvPicPr>
            <a:picLocks noChangeAspect="1"/>
          </p:cNvPicPr>
          <p:nvPr/>
        </p:nvPicPr>
        <p:blipFill>
          <a:blip r:embed="rId3"/>
          <a:stretch>
            <a:fillRect/>
          </a:stretch>
        </p:blipFill>
        <p:spPr>
          <a:xfrm>
            <a:off x="2692838" y="1015206"/>
            <a:ext cx="13706986" cy="8251742"/>
          </a:xfrm>
          <a:prstGeom prst="rect">
            <a:avLst/>
          </a:prstGeom>
        </p:spPr>
      </p:pic>
    </p:spTree>
    <p:extLst>
      <p:ext uri="{BB962C8B-B14F-4D97-AF65-F5344CB8AC3E}">
        <p14:creationId xmlns:p14="http://schemas.microsoft.com/office/powerpoint/2010/main" val="40589797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413">
          <a:extLst>
            <a:ext uri="{FF2B5EF4-FFF2-40B4-BE49-F238E27FC236}">
              <a16:creationId xmlns:a16="http://schemas.microsoft.com/office/drawing/2014/main" id="{FE92C948-DADC-CB42-38F0-C9355AB31A03}"/>
            </a:ext>
          </a:extLst>
        </p:cNvPr>
        <p:cNvGrpSpPr/>
        <p:nvPr/>
      </p:nvGrpSpPr>
      <p:grpSpPr>
        <a:xfrm>
          <a:off x="0" y="0"/>
          <a:ext cx="0" cy="0"/>
          <a:chOff x="0" y="0"/>
          <a:chExt cx="0" cy="0"/>
        </a:xfrm>
      </p:grpSpPr>
      <p:graphicFrame>
        <p:nvGraphicFramePr>
          <p:cNvPr id="4" name="Bảng 3">
            <a:extLst>
              <a:ext uri="{FF2B5EF4-FFF2-40B4-BE49-F238E27FC236}">
                <a16:creationId xmlns:a16="http://schemas.microsoft.com/office/drawing/2014/main" id="{4D89186E-AFB3-3E71-7D02-7C72970B26CA}"/>
              </a:ext>
            </a:extLst>
          </p:cNvPr>
          <p:cNvGraphicFramePr>
            <a:graphicFrameLocks noGrp="1"/>
          </p:cNvGraphicFramePr>
          <p:nvPr>
            <p:extLst>
              <p:ext uri="{D42A27DB-BD31-4B8C-83A1-F6EECF244321}">
                <p14:modId xmlns:p14="http://schemas.microsoft.com/office/powerpoint/2010/main" val="3413810890"/>
              </p:ext>
            </p:extLst>
          </p:nvPr>
        </p:nvGraphicFramePr>
        <p:xfrm>
          <a:off x="3044380" y="499202"/>
          <a:ext cx="12199240" cy="9288596"/>
        </p:xfrm>
        <a:graphic>
          <a:graphicData uri="http://schemas.openxmlformats.org/drawingml/2006/table">
            <a:tbl>
              <a:tblPr>
                <a:tableStyleId>{5DA37D80-6434-44D0-A028-1B22A696006F}</a:tableStyleId>
              </a:tblPr>
              <a:tblGrid>
                <a:gridCol w="3336017">
                  <a:extLst>
                    <a:ext uri="{9D8B030D-6E8A-4147-A177-3AD203B41FA5}">
                      <a16:colId xmlns:a16="http://schemas.microsoft.com/office/drawing/2014/main" val="1873922682"/>
                    </a:ext>
                  </a:extLst>
                </a:gridCol>
                <a:gridCol w="8863223">
                  <a:extLst>
                    <a:ext uri="{9D8B030D-6E8A-4147-A177-3AD203B41FA5}">
                      <a16:colId xmlns:a16="http://schemas.microsoft.com/office/drawing/2014/main" val="2058821259"/>
                    </a:ext>
                  </a:extLst>
                </a:gridCol>
              </a:tblGrid>
              <a:tr h="476301">
                <a:tc>
                  <a:txBody>
                    <a:bodyPr/>
                    <a:lstStyle/>
                    <a:p>
                      <a:pPr algn="just"/>
                      <a:r>
                        <a:rPr lang="en-US" sz="2400" b="1">
                          <a:latin typeface="Times New Roman" panose="02020603050405020304" pitchFamily="18" charset="0"/>
                          <a:cs typeface="Times New Roman" panose="02020603050405020304" pitchFamily="18" charset="0"/>
                        </a:rPr>
                        <a:t>Mục</a:t>
                      </a:r>
                    </a:p>
                  </a:txBody>
                  <a:tcPr marL="135547" marR="135547" marT="67773" marB="67773" anchor="ctr"/>
                </a:tc>
                <a:tc>
                  <a:txBody>
                    <a:bodyPr/>
                    <a:lstStyle/>
                    <a:p>
                      <a:pPr algn="just"/>
                      <a:r>
                        <a:rPr lang="en-US" sz="2400" b="1">
                          <a:latin typeface="Times New Roman" panose="02020603050405020304" pitchFamily="18" charset="0"/>
                          <a:cs typeface="Times New Roman" panose="02020603050405020304" pitchFamily="18" charset="0"/>
                        </a:rPr>
                        <a:t>Nội dung</a:t>
                      </a:r>
                    </a:p>
                  </a:txBody>
                  <a:tcPr marL="135547" marR="135547" marT="67773" marB="67773" anchor="ctr"/>
                </a:tc>
                <a:extLst>
                  <a:ext uri="{0D108BD9-81ED-4DB2-BD59-A6C34878D82A}">
                    <a16:rowId xmlns:a16="http://schemas.microsoft.com/office/drawing/2014/main" val="2474230107"/>
                  </a:ext>
                </a:extLst>
              </a:tr>
              <a:tr h="476301">
                <a:tc>
                  <a:txBody>
                    <a:bodyPr/>
                    <a:lstStyle/>
                    <a:p>
                      <a:pPr algn="just"/>
                      <a:r>
                        <a:rPr lang="en-US" sz="2400" b="1">
                          <a:latin typeface="Times New Roman" panose="02020603050405020304" pitchFamily="18" charset="0"/>
                          <a:cs typeface="Times New Roman" panose="02020603050405020304" pitchFamily="18" charset="0"/>
                        </a:rPr>
                        <a:t>Tên Use Case</a:t>
                      </a:r>
                      <a:endParaRPr lang="en-US" sz="2400">
                        <a:latin typeface="Times New Roman" panose="02020603050405020304" pitchFamily="18" charset="0"/>
                        <a:cs typeface="Times New Roman" panose="02020603050405020304" pitchFamily="18" charset="0"/>
                      </a:endParaRPr>
                    </a:p>
                  </a:txBody>
                  <a:tcPr marL="135547" marR="135547" marT="67773" marB="67773" anchor="ctr"/>
                </a:tc>
                <a:tc>
                  <a:txBody>
                    <a:bodyPr/>
                    <a:lstStyle/>
                    <a:p>
                      <a:pPr algn="just"/>
                      <a:r>
                        <a:rPr lang="en-US" sz="2400">
                          <a:latin typeface="Times New Roman" panose="02020603050405020304" pitchFamily="18" charset="0"/>
                          <a:cs typeface="Times New Roman" panose="02020603050405020304" pitchFamily="18" charset="0"/>
                        </a:rPr>
                        <a:t>Cập nhật thông tin nhân viên</a:t>
                      </a:r>
                    </a:p>
                  </a:txBody>
                  <a:tcPr marL="135547" marR="135547" marT="67773" marB="67773" anchor="ctr"/>
                </a:tc>
                <a:extLst>
                  <a:ext uri="{0D108BD9-81ED-4DB2-BD59-A6C34878D82A}">
                    <a16:rowId xmlns:a16="http://schemas.microsoft.com/office/drawing/2014/main" val="630631983"/>
                  </a:ext>
                </a:extLst>
              </a:tr>
              <a:tr h="476301">
                <a:tc>
                  <a:txBody>
                    <a:bodyPr/>
                    <a:lstStyle/>
                    <a:p>
                      <a:pPr algn="just"/>
                      <a:r>
                        <a:rPr lang="en-US" sz="2400" b="1">
                          <a:latin typeface="Times New Roman" panose="02020603050405020304" pitchFamily="18" charset="0"/>
                          <a:cs typeface="Times New Roman" panose="02020603050405020304" pitchFamily="18" charset="0"/>
                        </a:rPr>
                        <a:t>Actor chính</a:t>
                      </a:r>
                      <a:endParaRPr lang="en-US" sz="2400">
                        <a:latin typeface="Times New Roman" panose="02020603050405020304" pitchFamily="18" charset="0"/>
                        <a:cs typeface="Times New Roman" panose="02020603050405020304" pitchFamily="18" charset="0"/>
                      </a:endParaRPr>
                    </a:p>
                  </a:txBody>
                  <a:tcPr marL="135547" marR="135547" marT="67773" marB="67773" anchor="ctr"/>
                </a:tc>
                <a:tc>
                  <a:txBody>
                    <a:bodyPr/>
                    <a:lstStyle/>
                    <a:p>
                      <a:pPr algn="just"/>
                      <a:r>
                        <a:rPr lang="en-US" sz="2400">
                          <a:latin typeface="Times New Roman" panose="02020603050405020304" pitchFamily="18" charset="0"/>
                          <a:cs typeface="Times New Roman" panose="02020603050405020304" pitchFamily="18" charset="0"/>
                        </a:rPr>
                        <a:t>Nhân viên</a:t>
                      </a:r>
                    </a:p>
                  </a:txBody>
                  <a:tcPr marL="135547" marR="135547" marT="67773" marB="67773" anchor="ctr"/>
                </a:tc>
                <a:extLst>
                  <a:ext uri="{0D108BD9-81ED-4DB2-BD59-A6C34878D82A}">
                    <a16:rowId xmlns:a16="http://schemas.microsoft.com/office/drawing/2014/main" val="522501555"/>
                  </a:ext>
                </a:extLst>
              </a:tr>
              <a:tr h="476301">
                <a:tc>
                  <a:txBody>
                    <a:bodyPr/>
                    <a:lstStyle/>
                    <a:p>
                      <a:pPr algn="just"/>
                      <a:r>
                        <a:rPr lang="en-US" sz="2400" b="1">
                          <a:latin typeface="Times New Roman" panose="02020603050405020304" pitchFamily="18" charset="0"/>
                          <a:cs typeface="Times New Roman" panose="02020603050405020304" pitchFamily="18" charset="0"/>
                        </a:rPr>
                        <a:t>Actor phụ</a:t>
                      </a:r>
                      <a:endParaRPr lang="en-US" sz="2400">
                        <a:latin typeface="Times New Roman" panose="02020603050405020304" pitchFamily="18" charset="0"/>
                        <a:cs typeface="Times New Roman" panose="02020603050405020304" pitchFamily="18" charset="0"/>
                      </a:endParaRPr>
                    </a:p>
                  </a:txBody>
                  <a:tcPr marL="135547" marR="135547" marT="67773" marB="67773" anchor="ctr"/>
                </a:tc>
                <a:tc>
                  <a:txBody>
                    <a:bodyPr/>
                    <a:lstStyle/>
                    <a:p>
                      <a:pPr algn="just"/>
                      <a:r>
                        <a:rPr lang="vi-VN" sz="2400">
                          <a:latin typeface="Times New Roman" panose="02020603050405020304" pitchFamily="18" charset="0"/>
                          <a:cs typeface="Times New Roman" panose="02020603050405020304" pitchFamily="18" charset="0"/>
                        </a:rPr>
                        <a:t>Hệ thống Backend, Cơ sở dữ liệu (Database)</a:t>
                      </a:r>
                    </a:p>
                  </a:txBody>
                  <a:tcPr marL="135547" marR="135547" marT="67773" marB="67773" anchor="ctr"/>
                </a:tc>
                <a:extLst>
                  <a:ext uri="{0D108BD9-81ED-4DB2-BD59-A6C34878D82A}">
                    <a16:rowId xmlns:a16="http://schemas.microsoft.com/office/drawing/2014/main" val="2660223982"/>
                  </a:ext>
                </a:extLst>
              </a:tr>
              <a:tr h="1767247">
                <a:tc>
                  <a:txBody>
                    <a:bodyPr/>
                    <a:lstStyle/>
                    <a:p>
                      <a:pPr algn="just"/>
                      <a:r>
                        <a:rPr lang="en-US" sz="2400" b="1">
                          <a:latin typeface="Times New Roman" panose="02020603050405020304" pitchFamily="18" charset="0"/>
                          <a:cs typeface="Times New Roman" panose="02020603050405020304" pitchFamily="18" charset="0"/>
                        </a:rPr>
                        <a:t>Mô tả</a:t>
                      </a:r>
                      <a:endParaRPr lang="en-US" sz="2400">
                        <a:latin typeface="Times New Roman" panose="02020603050405020304" pitchFamily="18" charset="0"/>
                        <a:cs typeface="Times New Roman" panose="02020603050405020304" pitchFamily="18" charset="0"/>
                      </a:endParaRPr>
                    </a:p>
                  </a:txBody>
                  <a:tcPr marL="135547" marR="135547" marT="67773" marB="67773" anchor="ctr"/>
                </a:tc>
                <a:tc>
                  <a:txBody>
                    <a:bodyPr/>
                    <a:lstStyle/>
                    <a:p>
                      <a:pPr algn="just"/>
                      <a:r>
                        <a:rPr lang="vi-VN" sz="2400">
                          <a:latin typeface="Times New Roman" panose="02020603050405020304" pitchFamily="18" charset="0"/>
                          <a:cs typeface="Times New Roman" panose="02020603050405020304" pitchFamily="18" charset="0"/>
                        </a:rPr>
                        <a:t>Nhân viên đăng nhập vào hệ thống và thực hiện cập nhật các thông tin cá nhân (họ tên, địa chỉ, số điện thoại, v.v.). Hệ thống sẽ kiểm tra dữ liệu nhập vào, nếu hợp lệ sẽ cập nhật vào cơ sở dữ liệu, ngược lại sẽ hiển thị thông báo lỗi.</a:t>
                      </a:r>
                    </a:p>
                  </a:txBody>
                  <a:tcPr marL="135547" marR="135547" marT="67773" marB="67773" anchor="ctr"/>
                </a:tc>
                <a:extLst>
                  <a:ext uri="{0D108BD9-81ED-4DB2-BD59-A6C34878D82A}">
                    <a16:rowId xmlns:a16="http://schemas.microsoft.com/office/drawing/2014/main" val="2319637927"/>
                  </a:ext>
                </a:extLst>
              </a:tr>
              <a:tr h="817054">
                <a:tc>
                  <a:txBody>
                    <a:bodyPr/>
                    <a:lstStyle/>
                    <a:p>
                      <a:pPr algn="just"/>
                      <a:r>
                        <a:rPr lang="en-US" sz="2400" b="1">
                          <a:latin typeface="Times New Roman" panose="02020603050405020304" pitchFamily="18" charset="0"/>
                          <a:cs typeface="Times New Roman" panose="02020603050405020304" pitchFamily="18" charset="0"/>
                        </a:rPr>
                        <a:t>Tiền điều kiện</a:t>
                      </a:r>
                      <a:endParaRPr lang="en-US" sz="2400">
                        <a:latin typeface="Times New Roman" panose="02020603050405020304" pitchFamily="18" charset="0"/>
                        <a:cs typeface="Times New Roman" panose="02020603050405020304" pitchFamily="18" charset="0"/>
                      </a:endParaRPr>
                    </a:p>
                  </a:txBody>
                  <a:tcPr marL="135547" marR="135547" marT="67773" marB="67773" anchor="ctr"/>
                </a:tc>
                <a:tc>
                  <a:txBody>
                    <a:bodyPr/>
                    <a:lstStyle/>
                    <a:p>
                      <a:pPr marL="342900" indent="-342900" algn="just">
                        <a:buFontTx/>
                        <a:buChar char="-"/>
                      </a:pPr>
                      <a:r>
                        <a:rPr lang="en-US" sz="2400">
                          <a:latin typeface="Times New Roman" panose="02020603050405020304" pitchFamily="18" charset="0"/>
                          <a:cs typeface="Times New Roman" panose="02020603050405020304" pitchFamily="18" charset="0"/>
                        </a:rPr>
                        <a:t>Nhân viên đã đăng nhập vào hệ thống</a:t>
                      </a:r>
                    </a:p>
                    <a:p>
                      <a:pPr marL="342900" indent="-342900" algn="just">
                        <a:buFontTx/>
                        <a:buChar char="-"/>
                      </a:pPr>
                      <a:r>
                        <a:rPr lang="en-US" sz="2400">
                          <a:latin typeface="Times New Roman" panose="02020603050405020304" pitchFamily="18" charset="0"/>
                          <a:cs typeface="Times New Roman" panose="02020603050405020304" pitchFamily="18" charset="0"/>
                        </a:rPr>
                        <a:t>Giao diện cập nhật thông tin sẵn sàng</a:t>
                      </a:r>
                    </a:p>
                  </a:txBody>
                  <a:tcPr marL="135547" marR="135547" marT="67773" marB="67773" anchor="ctr"/>
                </a:tc>
                <a:extLst>
                  <a:ext uri="{0D108BD9-81ED-4DB2-BD59-A6C34878D82A}">
                    <a16:rowId xmlns:a16="http://schemas.microsoft.com/office/drawing/2014/main" val="185705301"/>
                  </a:ext>
                </a:extLst>
              </a:tr>
              <a:tr h="2419927">
                <a:tc>
                  <a:txBody>
                    <a:bodyPr/>
                    <a:lstStyle/>
                    <a:p>
                      <a:pPr algn="just"/>
                      <a:r>
                        <a:rPr lang="en-US" sz="2400" b="1">
                          <a:latin typeface="Times New Roman" panose="02020603050405020304" pitchFamily="18" charset="0"/>
                          <a:cs typeface="Times New Roman" panose="02020603050405020304" pitchFamily="18" charset="0"/>
                        </a:rPr>
                        <a:t>Luồng sự kiện chính</a:t>
                      </a:r>
                      <a:endParaRPr lang="en-US" sz="2400">
                        <a:latin typeface="Times New Roman" panose="02020603050405020304" pitchFamily="18" charset="0"/>
                        <a:cs typeface="Times New Roman" panose="02020603050405020304" pitchFamily="18" charset="0"/>
                      </a:endParaRPr>
                    </a:p>
                  </a:txBody>
                  <a:tcPr marL="135547" marR="135547" marT="67773" marB="67773" anchor="ctr"/>
                </a:tc>
                <a:tc>
                  <a:txBody>
                    <a:bodyPr/>
                    <a:lstStyle/>
                    <a:p>
                      <a:pPr marL="457200" indent="-457200" algn="just">
                        <a:buFont typeface="+mj-lt"/>
                        <a:buAutoNum type="arabicPeriod"/>
                      </a:pPr>
                      <a:r>
                        <a:rPr lang="vi-VN" sz="2400">
                          <a:latin typeface="Times New Roman" panose="02020603050405020304" pitchFamily="18" charset="0"/>
                          <a:cs typeface="Times New Roman" panose="02020603050405020304" pitchFamily="18" charset="0"/>
                        </a:rPr>
                        <a:t>Nhân viên chọn chức năng "Cập nhật thông tin“</a:t>
                      </a:r>
                      <a:endParaRPr lang="en-US" sz="240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vi-VN" sz="2400">
                          <a:latin typeface="Times New Roman" panose="02020603050405020304" pitchFamily="18" charset="0"/>
                          <a:cs typeface="Times New Roman" panose="02020603050405020304" pitchFamily="18" charset="0"/>
                        </a:rPr>
                        <a:t>Hệ thống hiển thị form nhập dữ liệu</a:t>
                      </a:r>
                      <a:endParaRPr lang="en-US" sz="240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vi-VN" sz="2400">
                          <a:latin typeface="Times New Roman" panose="02020603050405020304" pitchFamily="18" charset="0"/>
                          <a:cs typeface="Times New Roman" panose="02020603050405020304" pitchFamily="18" charset="0"/>
                        </a:rPr>
                        <a:t>Nhân viên nhập thông tin cần chỉnh sửa</a:t>
                      </a:r>
                      <a:endParaRPr lang="en-US" sz="240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vi-VN" sz="2400">
                          <a:latin typeface="Times New Roman" panose="02020603050405020304" pitchFamily="18" charset="0"/>
                          <a:cs typeface="Times New Roman" panose="02020603050405020304" pitchFamily="18" charset="0"/>
                        </a:rPr>
                        <a:t>Hệ thống Backend kiểm tra tính hợp lệ của dữ liệu</a:t>
                      </a:r>
                      <a:endParaRPr lang="en-US" sz="240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vi-VN" sz="2400">
                          <a:latin typeface="Times New Roman" panose="02020603050405020304" pitchFamily="18" charset="0"/>
                          <a:cs typeface="Times New Roman" panose="02020603050405020304" pitchFamily="18" charset="0"/>
                        </a:rPr>
                        <a:t>Nếu hợp lệ, hệ thống cập nhật thông tin vào cơ sở dữ liệu</a:t>
                      </a:r>
                      <a:endParaRPr lang="en-US" sz="240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vi-VN" sz="2400">
                          <a:latin typeface="Times New Roman" panose="02020603050405020304" pitchFamily="18" charset="0"/>
                          <a:cs typeface="Times New Roman" panose="02020603050405020304" pitchFamily="18" charset="0"/>
                        </a:rPr>
                        <a:t>Hệ thống hiển thị popup xác nhận thành công</a:t>
                      </a:r>
                    </a:p>
                  </a:txBody>
                  <a:tcPr marL="135547" marR="135547" marT="67773" marB="67773" anchor="ctr"/>
                </a:tc>
                <a:extLst>
                  <a:ext uri="{0D108BD9-81ED-4DB2-BD59-A6C34878D82A}">
                    <a16:rowId xmlns:a16="http://schemas.microsoft.com/office/drawing/2014/main" val="1417731203"/>
                  </a:ext>
                </a:extLst>
              </a:tr>
              <a:tr h="1114566">
                <a:tc>
                  <a:txBody>
                    <a:bodyPr/>
                    <a:lstStyle/>
                    <a:p>
                      <a:pPr algn="just"/>
                      <a:r>
                        <a:rPr lang="en-US" sz="2400" b="1">
                          <a:latin typeface="Times New Roman" panose="02020603050405020304" pitchFamily="18" charset="0"/>
                          <a:cs typeface="Times New Roman" panose="02020603050405020304" pitchFamily="18" charset="0"/>
                        </a:rPr>
                        <a:t>Luồng ngoại lệ</a:t>
                      </a:r>
                      <a:endParaRPr lang="en-US" sz="2400">
                        <a:latin typeface="Times New Roman" panose="02020603050405020304" pitchFamily="18" charset="0"/>
                        <a:cs typeface="Times New Roman" panose="02020603050405020304" pitchFamily="18" charset="0"/>
                      </a:endParaRPr>
                    </a:p>
                  </a:txBody>
                  <a:tcPr marL="135547" marR="135547" marT="67773" marB="67773" anchor="ctr"/>
                </a:tc>
                <a:tc>
                  <a:txBody>
                    <a:bodyPr/>
                    <a:lstStyle/>
                    <a:p>
                      <a:pPr algn="just"/>
                      <a:r>
                        <a:rPr lang="en-US" sz="2400">
                          <a:latin typeface="Times New Roman" panose="02020603050405020304" pitchFamily="18" charset="0"/>
                          <a:cs typeface="Times New Roman" panose="02020603050405020304" pitchFamily="18" charset="0"/>
                        </a:rPr>
                        <a:t>4a. Dữ liệu không hợp lệ:  - Hệ thống hiển thị popup lỗi  </a:t>
                      </a:r>
                    </a:p>
                    <a:p>
                      <a:pPr algn="just"/>
                      <a:r>
                        <a:rPr lang="en-US" sz="2400">
                          <a:latin typeface="Times New Roman" panose="02020603050405020304" pitchFamily="18" charset="0"/>
                          <a:cs typeface="Times New Roman" panose="02020603050405020304" pitchFamily="18" charset="0"/>
                        </a:rPr>
                        <a:t>                                           - Nhân viên quay lại chỉnh sửa thông tin</a:t>
                      </a:r>
                    </a:p>
                  </a:txBody>
                  <a:tcPr marL="135547" marR="135547" marT="67773" marB="67773" anchor="ctr"/>
                </a:tc>
                <a:extLst>
                  <a:ext uri="{0D108BD9-81ED-4DB2-BD59-A6C34878D82A}">
                    <a16:rowId xmlns:a16="http://schemas.microsoft.com/office/drawing/2014/main" val="2304825572"/>
                  </a:ext>
                </a:extLst>
              </a:tr>
              <a:tr h="1114566">
                <a:tc>
                  <a:txBody>
                    <a:bodyPr/>
                    <a:lstStyle/>
                    <a:p>
                      <a:pPr algn="just"/>
                      <a:r>
                        <a:rPr lang="en-US" sz="2400" b="1">
                          <a:latin typeface="Times New Roman" panose="02020603050405020304" pitchFamily="18" charset="0"/>
                          <a:cs typeface="Times New Roman" panose="02020603050405020304" pitchFamily="18" charset="0"/>
                        </a:rPr>
                        <a:t>Hậu điều kiện</a:t>
                      </a:r>
                      <a:endParaRPr lang="en-US" sz="2400">
                        <a:latin typeface="Times New Roman" panose="02020603050405020304" pitchFamily="18" charset="0"/>
                        <a:cs typeface="Times New Roman" panose="02020603050405020304" pitchFamily="18" charset="0"/>
                      </a:endParaRPr>
                    </a:p>
                  </a:txBody>
                  <a:tcPr marL="135547" marR="135547" marT="67773" marB="67773" anchor="ctr"/>
                </a:tc>
                <a:tc>
                  <a:txBody>
                    <a:bodyPr/>
                    <a:lstStyle/>
                    <a:p>
                      <a:pPr marL="342900" indent="-342900" algn="just">
                        <a:buFontTx/>
                        <a:buChar char="-"/>
                      </a:pPr>
                      <a:r>
                        <a:rPr lang="vi-VN" sz="2400">
                          <a:latin typeface="Times New Roman" panose="02020603050405020304" pitchFamily="18" charset="0"/>
                          <a:cs typeface="Times New Roman" panose="02020603050405020304" pitchFamily="18" charset="0"/>
                        </a:rPr>
                        <a:t>Thông tin nhân viên được cập nhật thành công trong hệ thống</a:t>
                      </a:r>
                      <a:endParaRPr lang="en-US" sz="2400">
                        <a:latin typeface="Times New Roman" panose="02020603050405020304" pitchFamily="18" charset="0"/>
                        <a:cs typeface="Times New Roman" panose="02020603050405020304" pitchFamily="18" charset="0"/>
                      </a:endParaRPr>
                    </a:p>
                    <a:p>
                      <a:pPr marL="342900" indent="-342900" algn="just">
                        <a:buFontTx/>
                        <a:buChar char="-"/>
                      </a:pPr>
                      <a:r>
                        <a:rPr lang="vi-VN" sz="2400">
                          <a:latin typeface="Times New Roman" panose="02020603050405020304" pitchFamily="18" charset="0"/>
                          <a:cs typeface="Times New Roman" panose="02020603050405020304" pitchFamily="18" charset="0"/>
                        </a:rPr>
                        <a:t>Nhân viên nhận được phản hồi tương ứng (thành công hoặc lỗi)</a:t>
                      </a:r>
                    </a:p>
                  </a:txBody>
                  <a:tcPr marL="135547" marR="135547" marT="67773" marB="67773" anchor="ctr"/>
                </a:tc>
                <a:extLst>
                  <a:ext uri="{0D108BD9-81ED-4DB2-BD59-A6C34878D82A}">
                    <a16:rowId xmlns:a16="http://schemas.microsoft.com/office/drawing/2014/main" val="594946961"/>
                  </a:ext>
                </a:extLst>
              </a:tr>
            </a:tbl>
          </a:graphicData>
        </a:graphic>
      </p:graphicFrame>
    </p:spTree>
    <p:extLst>
      <p:ext uri="{BB962C8B-B14F-4D97-AF65-F5344CB8AC3E}">
        <p14:creationId xmlns:p14="http://schemas.microsoft.com/office/powerpoint/2010/main" val="1565277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354"/>
        <p:cNvGrpSpPr/>
        <p:nvPr/>
      </p:nvGrpSpPr>
      <p:grpSpPr>
        <a:xfrm>
          <a:off x="0" y="0"/>
          <a:ext cx="0" cy="0"/>
          <a:chOff x="0" y="0"/>
          <a:chExt cx="0" cy="0"/>
        </a:xfrm>
      </p:grpSpPr>
      <p:pic>
        <p:nvPicPr>
          <p:cNvPr id="355" name="Google Shape;355;p28"/>
          <p:cNvPicPr preferRelativeResize="0"/>
          <p:nvPr/>
        </p:nvPicPr>
        <p:blipFill rotWithShape="1">
          <a:blip r:embed="rId3">
            <a:alphaModFix/>
          </a:blip>
          <a:srcRect l="23064" t="6875" r="23608" b="5204"/>
          <a:stretch/>
        </p:blipFill>
        <p:spPr>
          <a:xfrm>
            <a:off x="9867101" y="3052575"/>
            <a:ext cx="7101425" cy="6585638"/>
          </a:xfrm>
          <a:prstGeom prst="rect">
            <a:avLst/>
          </a:prstGeom>
          <a:noFill/>
          <a:ln>
            <a:noFill/>
          </a:ln>
        </p:spPr>
      </p:pic>
      <p:sp>
        <p:nvSpPr>
          <p:cNvPr id="356" name="Google Shape;356;p28"/>
          <p:cNvSpPr txBox="1"/>
          <p:nvPr/>
        </p:nvSpPr>
        <p:spPr>
          <a:xfrm rot="-1106986">
            <a:off x="9384769" y="1678398"/>
            <a:ext cx="8066085" cy="1034129"/>
          </a:xfrm>
          <a:prstGeom prst="rect">
            <a:avLst/>
          </a:prstGeom>
          <a:noFill/>
          <a:ln>
            <a:noFill/>
          </a:ln>
        </p:spPr>
        <p:txBody>
          <a:bodyPr spcFirstLastPara="1" wrap="square" lIns="0" tIns="0" rIns="0" bIns="0" anchor="t" anchorCtr="0">
            <a:spAutoFit/>
          </a:bodyPr>
          <a:lstStyle/>
          <a:p>
            <a:pPr marL="0" marR="0" lvl="0" indent="0" algn="ctr" rtl="0">
              <a:lnSpc>
                <a:spcPct val="112000"/>
              </a:lnSpc>
              <a:spcBef>
                <a:spcPts val="0"/>
              </a:spcBef>
              <a:spcAft>
                <a:spcPts val="0"/>
              </a:spcAft>
              <a:buNone/>
            </a:pPr>
            <a:r>
              <a:rPr lang="en-US" sz="6000" b="1" i="0" u="none" strike="noStrike" cap="none">
                <a:solidFill>
                  <a:srgbClr val="000000"/>
                </a:solidFill>
                <a:latin typeface="Ubuntu"/>
                <a:ea typeface="Ubuntu"/>
                <a:cs typeface="Ubuntu"/>
                <a:sym typeface="Ubuntu"/>
              </a:rPr>
              <a:t>HAPPY DESIGNING! </a:t>
            </a:r>
            <a:endParaRPr/>
          </a:p>
        </p:txBody>
      </p:sp>
      <p:sp>
        <p:nvSpPr>
          <p:cNvPr id="357" name="Google Shape;357;p28"/>
          <p:cNvSpPr txBox="1"/>
          <p:nvPr/>
        </p:nvSpPr>
        <p:spPr>
          <a:xfrm>
            <a:off x="0" y="3712595"/>
            <a:ext cx="10393500" cy="2861809"/>
          </a:xfrm>
          <a:prstGeom prst="rect">
            <a:avLst/>
          </a:prstGeom>
          <a:noFill/>
          <a:ln>
            <a:noFill/>
          </a:ln>
        </p:spPr>
        <p:txBody>
          <a:bodyPr spcFirstLastPara="1" wrap="square" lIns="0" tIns="0" rIns="0" bIns="0" anchor="t" anchorCtr="0">
            <a:spAutoFit/>
          </a:bodyPr>
          <a:lstStyle/>
          <a:p>
            <a:pPr marL="0" marR="0" lvl="0" indent="0" algn="ctr" rtl="0">
              <a:lnSpc>
                <a:spcPct val="111997"/>
              </a:lnSpc>
              <a:spcBef>
                <a:spcPts val="0"/>
              </a:spcBef>
              <a:spcAft>
                <a:spcPts val="0"/>
              </a:spcAft>
              <a:buNone/>
            </a:pPr>
            <a:r>
              <a:rPr lang="en-US" sz="8000" b="1" i="0" u="none" strike="noStrike" cap="none">
                <a:solidFill>
                  <a:srgbClr val="F28383"/>
                </a:solidFill>
                <a:latin typeface="Times New Roman" panose="02020603050405020304" pitchFamily="18" charset="0"/>
                <a:ea typeface="Ubuntu"/>
                <a:cs typeface="Times New Roman" panose="02020603050405020304" pitchFamily="18" charset="0"/>
                <a:sym typeface="Ubuntu"/>
              </a:rPr>
              <a:t>Chương 1: Giới thiệu chung</a:t>
            </a:r>
            <a:endParaRPr sz="8000">
              <a:solidFill>
                <a:srgbClr val="F28383"/>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413">
          <a:extLst>
            <a:ext uri="{FF2B5EF4-FFF2-40B4-BE49-F238E27FC236}">
              <a16:creationId xmlns:a16="http://schemas.microsoft.com/office/drawing/2014/main" id="{C5A2B3AD-0675-4D03-3719-7823E2B298C9}"/>
            </a:ext>
          </a:extLst>
        </p:cNvPr>
        <p:cNvGrpSpPr/>
        <p:nvPr/>
      </p:nvGrpSpPr>
      <p:grpSpPr>
        <a:xfrm>
          <a:off x="0" y="0"/>
          <a:ext cx="0" cy="0"/>
          <a:chOff x="0" y="0"/>
          <a:chExt cx="0" cy="0"/>
        </a:xfrm>
      </p:grpSpPr>
      <p:sp>
        <p:nvSpPr>
          <p:cNvPr id="2" name="Hộp Văn bản 1">
            <a:extLst>
              <a:ext uri="{FF2B5EF4-FFF2-40B4-BE49-F238E27FC236}">
                <a16:creationId xmlns:a16="http://schemas.microsoft.com/office/drawing/2014/main" id="{50D34F1D-83E2-D8CA-7C1B-63FFB9C517B5}"/>
              </a:ext>
            </a:extLst>
          </p:cNvPr>
          <p:cNvSpPr txBox="1"/>
          <p:nvPr/>
        </p:nvSpPr>
        <p:spPr>
          <a:xfrm>
            <a:off x="512063" y="330453"/>
            <a:ext cx="9381237" cy="707886"/>
          </a:xfrm>
          <a:prstGeom prst="rect">
            <a:avLst/>
          </a:prstGeom>
          <a:noFill/>
        </p:spPr>
        <p:txBody>
          <a:bodyPr wrap="square" rtlCol="0">
            <a:spAutoFit/>
          </a:bodyPr>
          <a:lstStyle/>
          <a:p>
            <a:pPr algn="just"/>
            <a:r>
              <a:rPr lang="en-US" sz="4000" b="1">
                <a:latin typeface="Times New Roman" panose="02020603050405020304" pitchFamily="18" charset="0"/>
                <a:cs typeface="Times New Roman" panose="02020603050405020304" pitchFamily="18" charset="0"/>
              </a:rPr>
              <a:t>2.2 Hiển thị danh sách nhân viên (quản lí)</a:t>
            </a:r>
          </a:p>
        </p:txBody>
      </p:sp>
      <p:sp>
        <p:nvSpPr>
          <p:cNvPr id="3" name="Hộp Văn bản 2">
            <a:extLst>
              <a:ext uri="{FF2B5EF4-FFF2-40B4-BE49-F238E27FC236}">
                <a16:creationId xmlns:a16="http://schemas.microsoft.com/office/drawing/2014/main" id="{8DB13FA0-F1BC-A27E-D4EA-AE6678ADD457}"/>
              </a:ext>
            </a:extLst>
          </p:cNvPr>
          <p:cNvSpPr txBox="1"/>
          <p:nvPr/>
        </p:nvSpPr>
        <p:spPr>
          <a:xfrm>
            <a:off x="7132319" y="9248660"/>
            <a:ext cx="4023362" cy="707886"/>
          </a:xfrm>
          <a:prstGeom prst="rect">
            <a:avLst/>
          </a:prstGeom>
          <a:noFill/>
        </p:spPr>
        <p:txBody>
          <a:bodyPr wrap="square" rtlCol="0">
            <a:spAutoFit/>
          </a:bodyPr>
          <a:lstStyle/>
          <a:p>
            <a:pPr algn="ctr"/>
            <a:r>
              <a:rPr lang="en-US" sz="4000">
                <a:latin typeface="Times New Roman" panose="02020603050405020304" pitchFamily="18" charset="0"/>
                <a:cs typeface="Times New Roman" panose="02020603050405020304" pitchFamily="18" charset="0"/>
              </a:rPr>
              <a:t>Use Case diagram</a:t>
            </a:r>
          </a:p>
        </p:txBody>
      </p:sp>
      <p:pic>
        <p:nvPicPr>
          <p:cNvPr id="6" name="Hình ảnh 5">
            <a:extLst>
              <a:ext uri="{FF2B5EF4-FFF2-40B4-BE49-F238E27FC236}">
                <a16:creationId xmlns:a16="http://schemas.microsoft.com/office/drawing/2014/main" id="{CE3F579C-3B1A-B0E2-E6E0-AB17AC2788AC}"/>
              </a:ext>
            </a:extLst>
          </p:cNvPr>
          <p:cNvPicPr>
            <a:picLocks noChangeAspect="1"/>
          </p:cNvPicPr>
          <p:nvPr/>
        </p:nvPicPr>
        <p:blipFill>
          <a:blip r:embed="rId3"/>
          <a:stretch>
            <a:fillRect/>
          </a:stretch>
        </p:blipFill>
        <p:spPr>
          <a:xfrm>
            <a:off x="5761468" y="1162294"/>
            <a:ext cx="6765063" cy="7962412"/>
          </a:xfrm>
          <a:prstGeom prst="rect">
            <a:avLst/>
          </a:prstGeom>
        </p:spPr>
      </p:pic>
    </p:spTree>
    <p:extLst>
      <p:ext uri="{BB962C8B-B14F-4D97-AF65-F5344CB8AC3E}">
        <p14:creationId xmlns:p14="http://schemas.microsoft.com/office/powerpoint/2010/main" val="1152443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413">
          <a:extLst>
            <a:ext uri="{FF2B5EF4-FFF2-40B4-BE49-F238E27FC236}">
              <a16:creationId xmlns:a16="http://schemas.microsoft.com/office/drawing/2014/main" id="{37D5B950-D3C2-225A-4184-E94859F524DB}"/>
            </a:ext>
          </a:extLst>
        </p:cNvPr>
        <p:cNvGrpSpPr/>
        <p:nvPr/>
      </p:nvGrpSpPr>
      <p:grpSpPr>
        <a:xfrm>
          <a:off x="0" y="0"/>
          <a:ext cx="0" cy="0"/>
          <a:chOff x="0" y="0"/>
          <a:chExt cx="0" cy="0"/>
        </a:xfrm>
      </p:grpSpPr>
      <p:sp>
        <p:nvSpPr>
          <p:cNvPr id="2" name="Hộp Văn bản 1">
            <a:extLst>
              <a:ext uri="{FF2B5EF4-FFF2-40B4-BE49-F238E27FC236}">
                <a16:creationId xmlns:a16="http://schemas.microsoft.com/office/drawing/2014/main" id="{3067B4C2-CF88-DD74-272B-77262226C1EB}"/>
              </a:ext>
            </a:extLst>
          </p:cNvPr>
          <p:cNvSpPr txBox="1"/>
          <p:nvPr/>
        </p:nvSpPr>
        <p:spPr>
          <a:xfrm>
            <a:off x="7242043" y="9266948"/>
            <a:ext cx="4608577" cy="707886"/>
          </a:xfrm>
          <a:prstGeom prst="rect">
            <a:avLst/>
          </a:prstGeom>
          <a:noFill/>
        </p:spPr>
        <p:txBody>
          <a:bodyPr wrap="square" rtlCol="0">
            <a:spAutoFit/>
          </a:bodyPr>
          <a:lstStyle/>
          <a:p>
            <a:pPr algn="ctr"/>
            <a:r>
              <a:rPr lang="en-US" sz="4000">
                <a:latin typeface="Times New Roman" panose="02020603050405020304" pitchFamily="18" charset="0"/>
                <a:cs typeface="Times New Roman" panose="02020603050405020304" pitchFamily="18" charset="0"/>
              </a:rPr>
              <a:t>Sequence diagram </a:t>
            </a:r>
          </a:p>
        </p:txBody>
      </p:sp>
      <p:pic>
        <p:nvPicPr>
          <p:cNvPr id="4" name="Hình ảnh 3">
            <a:extLst>
              <a:ext uri="{FF2B5EF4-FFF2-40B4-BE49-F238E27FC236}">
                <a16:creationId xmlns:a16="http://schemas.microsoft.com/office/drawing/2014/main" id="{2AEBD4C2-507C-8237-0900-115A21DDBB3F}"/>
              </a:ext>
            </a:extLst>
          </p:cNvPr>
          <p:cNvPicPr>
            <a:picLocks noChangeAspect="1"/>
          </p:cNvPicPr>
          <p:nvPr/>
        </p:nvPicPr>
        <p:blipFill>
          <a:blip r:embed="rId3"/>
          <a:stretch>
            <a:fillRect/>
          </a:stretch>
        </p:blipFill>
        <p:spPr>
          <a:xfrm>
            <a:off x="2408478" y="1848486"/>
            <a:ext cx="13471043" cy="6590028"/>
          </a:xfrm>
          <a:prstGeom prst="rect">
            <a:avLst/>
          </a:prstGeom>
        </p:spPr>
      </p:pic>
    </p:spTree>
    <p:extLst>
      <p:ext uri="{BB962C8B-B14F-4D97-AF65-F5344CB8AC3E}">
        <p14:creationId xmlns:p14="http://schemas.microsoft.com/office/powerpoint/2010/main" val="7911246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413">
          <a:extLst>
            <a:ext uri="{FF2B5EF4-FFF2-40B4-BE49-F238E27FC236}">
              <a16:creationId xmlns:a16="http://schemas.microsoft.com/office/drawing/2014/main" id="{CF38C810-BDBD-9391-797C-FE9BFBA5BE2F}"/>
            </a:ext>
          </a:extLst>
        </p:cNvPr>
        <p:cNvGrpSpPr/>
        <p:nvPr/>
      </p:nvGrpSpPr>
      <p:grpSpPr>
        <a:xfrm>
          <a:off x="0" y="0"/>
          <a:ext cx="0" cy="0"/>
          <a:chOff x="0" y="0"/>
          <a:chExt cx="0" cy="0"/>
        </a:xfrm>
      </p:grpSpPr>
      <p:sp>
        <p:nvSpPr>
          <p:cNvPr id="2" name="Hộp Văn bản 1">
            <a:extLst>
              <a:ext uri="{FF2B5EF4-FFF2-40B4-BE49-F238E27FC236}">
                <a16:creationId xmlns:a16="http://schemas.microsoft.com/office/drawing/2014/main" id="{EAD15F6B-9DDA-B8C1-4D11-4136ABD69504}"/>
              </a:ext>
            </a:extLst>
          </p:cNvPr>
          <p:cNvSpPr txBox="1"/>
          <p:nvPr/>
        </p:nvSpPr>
        <p:spPr>
          <a:xfrm>
            <a:off x="7242043" y="9266948"/>
            <a:ext cx="4608577" cy="707886"/>
          </a:xfrm>
          <a:prstGeom prst="rect">
            <a:avLst/>
          </a:prstGeom>
          <a:noFill/>
        </p:spPr>
        <p:txBody>
          <a:bodyPr wrap="square" rtlCol="0">
            <a:spAutoFit/>
          </a:bodyPr>
          <a:lstStyle/>
          <a:p>
            <a:pPr algn="ctr"/>
            <a:r>
              <a:rPr lang="en-US" sz="4000">
                <a:latin typeface="Times New Roman" panose="02020603050405020304" pitchFamily="18" charset="0"/>
                <a:cs typeface="Times New Roman" panose="02020603050405020304" pitchFamily="18" charset="0"/>
              </a:rPr>
              <a:t>Activity diagram </a:t>
            </a:r>
          </a:p>
        </p:txBody>
      </p:sp>
      <p:pic>
        <p:nvPicPr>
          <p:cNvPr id="4" name="Hình ảnh 3">
            <a:extLst>
              <a:ext uri="{FF2B5EF4-FFF2-40B4-BE49-F238E27FC236}">
                <a16:creationId xmlns:a16="http://schemas.microsoft.com/office/drawing/2014/main" id="{A1896AFE-129C-9B8C-2433-634FF81085FF}"/>
              </a:ext>
            </a:extLst>
          </p:cNvPr>
          <p:cNvPicPr>
            <a:picLocks noChangeAspect="1"/>
          </p:cNvPicPr>
          <p:nvPr/>
        </p:nvPicPr>
        <p:blipFill>
          <a:blip r:embed="rId3"/>
          <a:stretch>
            <a:fillRect/>
          </a:stretch>
        </p:blipFill>
        <p:spPr>
          <a:xfrm>
            <a:off x="4869665" y="1067313"/>
            <a:ext cx="8548669" cy="8152373"/>
          </a:xfrm>
          <a:prstGeom prst="rect">
            <a:avLst/>
          </a:prstGeom>
        </p:spPr>
      </p:pic>
    </p:spTree>
    <p:extLst>
      <p:ext uri="{BB962C8B-B14F-4D97-AF65-F5344CB8AC3E}">
        <p14:creationId xmlns:p14="http://schemas.microsoft.com/office/powerpoint/2010/main" val="34874091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413">
          <a:extLst>
            <a:ext uri="{FF2B5EF4-FFF2-40B4-BE49-F238E27FC236}">
              <a16:creationId xmlns:a16="http://schemas.microsoft.com/office/drawing/2014/main" id="{3D9B5F9A-4B6D-D279-F6E9-B4071121F9B2}"/>
            </a:ext>
          </a:extLst>
        </p:cNvPr>
        <p:cNvGrpSpPr/>
        <p:nvPr/>
      </p:nvGrpSpPr>
      <p:grpSpPr>
        <a:xfrm>
          <a:off x="0" y="0"/>
          <a:ext cx="0" cy="0"/>
          <a:chOff x="0" y="0"/>
          <a:chExt cx="0" cy="0"/>
        </a:xfrm>
      </p:grpSpPr>
      <p:sp>
        <p:nvSpPr>
          <p:cNvPr id="2" name="Hộp Văn bản 1">
            <a:extLst>
              <a:ext uri="{FF2B5EF4-FFF2-40B4-BE49-F238E27FC236}">
                <a16:creationId xmlns:a16="http://schemas.microsoft.com/office/drawing/2014/main" id="{12EE99F9-D648-D267-7DD0-75FD56C8C140}"/>
              </a:ext>
            </a:extLst>
          </p:cNvPr>
          <p:cNvSpPr txBox="1"/>
          <p:nvPr/>
        </p:nvSpPr>
        <p:spPr>
          <a:xfrm>
            <a:off x="7242043" y="9266948"/>
            <a:ext cx="4608577" cy="707886"/>
          </a:xfrm>
          <a:prstGeom prst="rect">
            <a:avLst/>
          </a:prstGeom>
          <a:noFill/>
        </p:spPr>
        <p:txBody>
          <a:bodyPr wrap="square" rtlCol="0">
            <a:spAutoFit/>
          </a:bodyPr>
          <a:lstStyle/>
          <a:p>
            <a:pPr algn="ctr"/>
            <a:r>
              <a:rPr lang="en-US" sz="4000">
                <a:latin typeface="Times New Roman" panose="02020603050405020304" pitchFamily="18" charset="0"/>
                <a:cs typeface="Times New Roman" panose="02020603050405020304" pitchFamily="18" charset="0"/>
              </a:rPr>
              <a:t>Swimlane diagram </a:t>
            </a:r>
          </a:p>
        </p:txBody>
      </p:sp>
      <p:pic>
        <p:nvPicPr>
          <p:cNvPr id="5" name="Hình ảnh 4">
            <a:extLst>
              <a:ext uri="{FF2B5EF4-FFF2-40B4-BE49-F238E27FC236}">
                <a16:creationId xmlns:a16="http://schemas.microsoft.com/office/drawing/2014/main" id="{3E62FA46-2EE7-B84D-07A8-F599F9476CB6}"/>
              </a:ext>
            </a:extLst>
          </p:cNvPr>
          <p:cNvPicPr>
            <a:picLocks noChangeAspect="1"/>
          </p:cNvPicPr>
          <p:nvPr/>
        </p:nvPicPr>
        <p:blipFill>
          <a:blip r:embed="rId3"/>
          <a:stretch>
            <a:fillRect/>
          </a:stretch>
        </p:blipFill>
        <p:spPr>
          <a:xfrm>
            <a:off x="1565286" y="1568635"/>
            <a:ext cx="15157427" cy="7149730"/>
          </a:xfrm>
          <a:prstGeom prst="rect">
            <a:avLst/>
          </a:prstGeom>
        </p:spPr>
      </p:pic>
    </p:spTree>
    <p:extLst>
      <p:ext uri="{BB962C8B-B14F-4D97-AF65-F5344CB8AC3E}">
        <p14:creationId xmlns:p14="http://schemas.microsoft.com/office/powerpoint/2010/main" val="1815993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413">
          <a:extLst>
            <a:ext uri="{FF2B5EF4-FFF2-40B4-BE49-F238E27FC236}">
              <a16:creationId xmlns:a16="http://schemas.microsoft.com/office/drawing/2014/main" id="{DA6051D4-8B8C-9238-D3C7-AD744053039D}"/>
            </a:ext>
          </a:extLst>
        </p:cNvPr>
        <p:cNvGrpSpPr/>
        <p:nvPr/>
      </p:nvGrpSpPr>
      <p:grpSpPr>
        <a:xfrm>
          <a:off x="0" y="0"/>
          <a:ext cx="0" cy="0"/>
          <a:chOff x="0" y="0"/>
          <a:chExt cx="0" cy="0"/>
        </a:xfrm>
      </p:grpSpPr>
      <p:graphicFrame>
        <p:nvGraphicFramePr>
          <p:cNvPr id="4" name="Bảng 3">
            <a:extLst>
              <a:ext uri="{FF2B5EF4-FFF2-40B4-BE49-F238E27FC236}">
                <a16:creationId xmlns:a16="http://schemas.microsoft.com/office/drawing/2014/main" id="{7692C394-3D51-CBCB-50BC-52B3A8A40FC9}"/>
              </a:ext>
            </a:extLst>
          </p:cNvPr>
          <p:cNvGraphicFramePr>
            <a:graphicFrameLocks noGrp="1"/>
          </p:cNvGraphicFramePr>
          <p:nvPr>
            <p:extLst>
              <p:ext uri="{D42A27DB-BD31-4B8C-83A1-F6EECF244321}">
                <p14:modId xmlns:p14="http://schemas.microsoft.com/office/powerpoint/2010/main" val="2001873000"/>
              </p:ext>
            </p:extLst>
          </p:nvPr>
        </p:nvGraphicFramePr>
        <p:xfrm>
          <a:off x="1797690" y="371152"/>
          <a:ext cx="14692619" cy="9544696"/>
        </p:xfrm>
        <a:graphic>
          <a:graphicData uri="http://schemas.openxmlformats.org/drawingml/2006/table">
            <a:tbl>
              <a:tblPr>
                <a:tableStyleId>{5DA37D80-6434-44D0-A028-1B22A696006F}</a:tableStyleId>
              </a:tblPr>
              <a:tblGrid>
                <a:gridCol w="3416433">
                  <a:extLst>
                    <a:ext uri="{9D8B030D-6E8A-4147-A177-3AD203B41FA5}">
                      <a16:colId xmlns:a16="http://schemas.microsoft.com/office/drawing/2014/main" val="2440207057"/>
                    </a:ext>
                  </a:extLst>
                </a:gridCol>
                <a:gridCol w="11276186">
                  <a:extLst>
                    <a:ext uri="{9D8B030D-6E8A-4147-A177-3AD203B41FA5}">
                      <a16:colId xmlns:a16="http://schemas.microsoft.com/office/drawing/2014/main" val="2362293227"/>
                    </a:ext>
                  </a:extLst>
                </a:gridCol>
              </a:tblGrid>
              <a:tr h="411134">
                <a:tc>
                  <a:txBody>
                    <a:bodyPr/>
                    <a:lstStyle/>
                    <a:p>
                      <a:pPr algn="just"/>
                      <a:r>
                        <a:rPr lang="en-US" sz="2400" b="1">
                          <a:latin typeface="Times New Roman" panose="02020603050405020304" pitchFamily="18" charset="0"/>
                          <a:cs typeface="Times New Roman" panose="02020603050405020304" pitchFamily="18" charset="0"/>
                        </a:rPr>
                        <a:t>Mục</a:t>
                      </a:r>
                      <a:endParaRPr lang="en-US" sz="2400">
                        <a:latin typeface="Times New Roman" panose="02020603050405020304" pitchFamily="18" charset="0"/>
                        <a:cs typeface="Times New Roman" panose="02020603050405020304" pitchFamily="18" charset="0"/>
                      </a:endParaRPr>
                    </a:p>
                  </a:txBody>
                  <a:tcPr marL="120061" marR="120061" marT="60029" marB="60029" anchor="ctr"/>
                </a:tc>
                <a:tc>
                  <a:txBody>
                    <a:bodyPr/>
                    <a:lstStyle/>
                    <a:p>
                      <a:pPr algn="just"/>
                      <a:r>
                        <a:rPr lang="en-US" sz="2400" b="1">
                          <a:latin typeface="Times New Roman" panose="02020603050405020304" pitchFamily="18" charset="0"/>
                          <a:cs typeface="Times New Roman" panose="02020603050405020304" pitchFamily="18" charset="0"/>
                        </a:rPr>
                        <a:t>Nội dung</a:t>
                      </a:r>
                      <a:endParaRPr lang="en-US" sz="2400">
                        <a:latin typeface="Times New Roman" panose="02020603050405020304" pitchFamily="18" charset="0"/>
                        <a:cs typeface="Times New Roman" panose="02020603050405020304" pitchFamily="18" charset="0"/>
                      </a:endParaRPr>
                    </a:p>
                  </a:txBody>
                  <a:tcPr marL="120061" marR="120061" marT="60029" marB="60029" anchor="ctr"/>
                </a:tc>
                <a:extLst>
                  <a:ext uri="{0D108BD9-81ED-4DB2-BD59-A6C34878D82A}">
                    <a16:rowId xmlns:a16="http://schemas.microsoft.com/office/drawing/2014/main" val="475242581"/>
                  </a:ext>
                </a:extLst>
              </a:tr>
              <a:tr h="411134">
                <a:tc>
                  <a:txBody>
                    <a:bodyPr/>
                    <a:lstStyle/>
                    <a:p>
                      <a:pPr algn="just"/>
                      <a:r>
                        <a:rPr lang="en-US" sz="2400" b="1">
                          <a:latin typeface="Times New Roman" panose="02020603050405020304" pitchFamily="18" charset="0"/>
                          <a:cs typeface="Times New Roman" panose="02020603050405020304" pitchFamily="18" charset="0"/>
                        </a:rPr>
                        <a:t>Tên Use Case</a:t>
                      </a:r>
                      <a:endParaRPr lang="en-US" sz="2400">
                        <a:latin typeface="Times New Roman" panose="02020603050405020304" pitchFamily="18" charset="0"/>
                        <a:cs typeface="Times New Roman" panose="02020603050405020304" pitchFamily="18" charset="0"/>
                      </a:endParaRPr>
                    </a:p>
                  </a:txBody>
                  <a:tcPr marL="120061" marR="120061" marT="60029" marB="60029" anchor="ctr"/>
                </a:tc>
                <a:tc>
                  <a:txBody>
                    <a:bodyPr/>
                    <a:lstStyle/>
                    <a:p>
                      <a:pPr algn="just"/>
                      <a:r>
                        <a:rPr lang="en-US" sz="2400">
                          <a:latin typeface="Times New Roman" panose="02020603050405020304" pitchFamily="18" charset="0"/>
                          <a:cs typeface="Times New Roman" panose="02020603050405020304" pitchFamily="18" charset="0"/>
                        </a:rPr>
                        <a:t>Hiển thị danh sách nhân viên</a:t>
                      </a:r>
                    </a:p>
                  </a:txBody>
                  <a:tcPr marL="120061" marR="120061" marT="60029" marB="60029" anchor="ctr"/>
                </a:tc>
                <a:extLst>
                  <a:ext uri="{0D108BD9-81ED-4DB2-BD59-A6C34878D82A}">
                    <a16:rowId xmlns:a16="http://schemas.microsoft.com/office/drawing/2014/main" val="1115138595"/>
                  </a:ext>
                </a:extLst>
              </a:tr>
              <a:tr h="411134">
                <a:tc>
                  <a:txBody>
                    <a:bodyPr/>
                    <a:lstStyle/>
                    <a:p>
                      <a:pPr algn="just"/>
                      <a:r>
                        <a:rPr lang="en-US" sz="2400" b="1">
                          <a:latin typeface="Times New Roman" panose="02020603050405020304" pitchFamily="18" charset="0"/>
                          <a:cs typeface="Times New Roman" panose="02020603050405020304" pitchFamily="18" charset="0"/>
                        </a:rPr>
                        <a:t>Actor chính</a:t>
                      </a:r>
                      <a:endParaRPr lang="en-US" sz="2400">
                        <a:latin typeface="Times New Roman" panose="02020603050405020304" pitchFamily="18" charset="0"/>
                        <a:cs typeface="Times New Roman" panose="02020603050405020304" pitchFamily="18" charset="0"/>
                      </a:endParaRPr>
                    </a:p>
                  </a:txBody>
                  <a:tcPr marL="120061" marR="120061" marT="60029" marB="60029" anchor="ctr"/>
                </a:tc>
                <a:tc>
                  <a:txBody>
                    <a:bodyPr/>
                    <a:lstStyle/>
                    <a:p>
                      <a:pPr algn="just"/>
                      <a:r>
                        <a:rPr lang="en-US" sz="2400">
                          <a:latin typeface="Times New Roman" panose="02020603050405020304" pitchFamily="18" charset="0"/>
                          <a:cs typeface="Times New Roman" panose="02020603050405020304" pitchFamily="18" charset="0"/>
                        </a:rPr>
                        <a:t>Quản lý</a:t>
                      </a:r>
                    </a:p>
                  </a:txBody>
                  <a:tcPr marL="120061" marR="120061" marT="60029" marB="60029" anchor="ctr"/>
                </a:tc>
                <a:extLst>
                  <a:ext uri="{0D108BD9-81ED-4DB2-BD59-A6C34878D82A}">
                    <a16:rowId xmlns:a16="http://schemas.microsoft.com/office/drawing/2014/main" val="4164566050"/>
                  </a:ext>
                </a:extLst>
              </a:tr>
              <a:tr h="702209">
                <a:tc>
                  <a:txBody>
                    <a:bodyPr/>
                    <a:lstStyle/>
                    <a:p>
                      <a:pPr algn="just"/>
                      <a:r>
                        <a:rPr lang="en-US" sz="2400" b="1">
                          <a:latin typeface="Times New Roman" panose="02020603050405020304" pitchFamily="18" charset="0"/>
                          <a:cs typeface="Times New Roman" panose="02020603050405020304" pitchFamily="18" charset="0"/>
                        </a:rPr>
                        <a:t>Actor phụ</a:t>
                      </a:r>
                      <a:endParaRPr lang="en-US" sz="2400">
                        <a:latin typeface="Times New Roman" panose="02020603050405020304" pitchFamily="18" charset="0"/>
                        <a:cs typeface="Times New Roman" panose="02020603050405020304" pitchFamily="18" charset="0"/>
                      </a:endParaRPr>
                    </a:p>
                  </a:txBody>
                  <a:tcPr marL="120061" marR="120061" marT="60029" marB="60029" anchor="ctr"/>
                </a:tc>
                <a:tc>
                  <a:txBody>
                    <a:bodyPr/>
                    <a:lstStyle/>
                    <a:p>
                      <a:pPr algn="just"/>
                      <a:r>
                        <a:rPr lang="vi-VN" sz="2400">
                          <a:latin typeface="Times New Roman" panose="02020603050405020304" pitchFamily="18" charset="0"/>
                          <a:cs typeface="Times New Roman" panose="02020603050405020304" pitchFamily="18" charset="0"/>
                        </a:rPr>
                        <a:t>Giao diện người dùng (UI), Hệ thống Backend, Cơ sở dữ liệu (CSDL)</a:t>
                      </a:r>
                    </a:p>
                  </a:txBody>
                  <a:tcPr marL="120061" marR="120061" marT="60029" marB="60029" anchor="ctr"/>
                </a:tc>
                <a:extLst>
                  <a:ext uri="{0D108BD9-81ED-4DB2-BD59-A6C34878D82A}">
                    <a16:rowId xmlns:a16="http://schemas.microsoft.com/office/drawing/2014/main" val="2522998118"/>
                  </a:ext>
                </a:extLst>
              </a:tr>
              <a:tr h="1284359">
                <a:tc>
                  <a:txBody>
                    <a:bodyPr/>
                    <a:lstStyle/>
                    <a:p>
                      <a:pPr algn="just"/>
                      <a:r>
                        <a:rPr lang="en-US" sz="2400" b="1">
                          <a:latin typeface="Times New Roman" panose="02020603050405020304" pitchFamily="18" charset="0"/>
                          <a:cs typeface="Times New Roman" panose="02020603050405020304" pitchFamily="18" charset="0"/>
                        </a:rPr>
                        <a:t>Mô tả</a:t>
                      </a:r>
                      <a:endParaRPr lang="en-US" sz="2400">
                        <a:latin typeface="Times New Roman" panose="02020603050405020304" pitchFamily="18" charset="0"/>
                        <a:cs typeface="Times New Roman" panose="02020603050405020304" pitchFamily="18" charset="0"/>
                      </a:endParaRPr>
                    </a:p>
                  </a:txBody>
                  <a:tcPr marL="120061" marR="120061" marT="60029" marB="60029" anchor="ctr"/>
                </a:tc>
                <a:tc>
                  <a:txBody>
                    <a:bodyPr/>
                    <a:lstStyle/>
                    <a:p>
                      <a:pPr algn="just"/>
                      <a:r>
                        <a:rPr lang="en-US" sz="2400">
                          <a:latin typeface="Times New Roman" panose="02020603050405020304" pitchFamily="18" charset="0"/>
                          <a:cs typeface="Times New Roman" panose="02020603050405020304" pitchFamily="18" charset="0"/>
                        </a:rPr>
                        <a:t>Quản lý nhấn vào tính năng “Hiển thị danh sách nhân viên”. Hệ thống truy vấn dữ liệu từ CSDL và hiển thị danh sách tất cả nhân viên hiện có trên giao diện.</a:t>
                      </a:r>
                    </a:p>
                  </a:txBody>
                  <a:tcPr marL="120061" marR="120061" marT="60029" marB="60029" anchor="ctr"/>
                </a:tc>
                <a:extLst>
                  <a:ext uri="{0D108BD9-81ED-4DB2-BD59-A6C34878D82A}">
                    <a16:rowId xmlns:a16="http://schemas.microsoft.com/office/drawing/2014/main" val="1756807026"/>
                  </a:ext>
                </a:extLst>
              </a:tr>
              <a:tr h="993284">
                <a:tc>
                  <a:txBody>
                    <a:bodyPr/>
                    <a:lstStyle/>
                    <a:p>
                      <a:pPr algn="just"/>
                      <a:r>
                        <a:rPr lang="en-US" sz="2400" b="1">
                          <a:latin typeface="Times New Roman" panose="02020603050405020304" pitchFamily="18" charset="0"/>
                          <a:cs typeface="Times New Roman" panose="02020603050405020304" pitchFamily="18" charset="0"/>
                        </a:rPr>
                        <a:t>Tiền điều kiện</a:t>
                      </a:r>
                      <a:endParaRPr lang="en-US" sz="2400">
                        <a:latin typeface="Times New Roman" panose="02020603050405020304" pitchFamily="18" charset="0"/>
                        <a:cs typeface="Times New Roman" panose="02020603050405020304" pitchFamily="18" charset="0"/>
                      </a:endParaRPr>
                    </a:p>
                  </a:txBody>
                  <a:tcPr marL="120061" marR="120061" marT="60029" marB="60029" anchor="ctr"/>
                </a:tc>
                <a:tc>
                  <a:txBody>
                    <a:bodyPr/>
                    <a:lstStyle/>
                    <a:p>
                      <a:pPr marL="342900" indent="-342900" algn="just">
                        <a:buFontTx/>
                        <a:buChar char="-"/>
                      </a:pPr>
                      <a:r>
                        <a:rPr lang="vi-VN" sz="2400">
                          <a:latin typeface="Times New Roman" panose="02020603050405020304" pitchFamily="18" charset="0"/>
                          <a:cs typeface="Times New Roman" panose="02020603050405020304" pitchFamily="18" charset="0"/>
                        </a:rPr>
                        <a:t>Quản lý đã đăng nhập vào hệ thống</a:t>
                      </a:r>
                      <a:endParaRPr lang="en-US" sz="2400">
                        <a:latin typeface="Times New Roman" panose="02020603050405020304" pitchFamily="18" charset="0"/>
                        <a:cs typeface="Times New Roman" panose="02020603050405020304" pitchFamily="18" charset="0"/>
                      </a:endParaRPr>
                    </a:p>
                    <a:p>
                      <a:pPr marL="342900" indent="-342900" algn="just">
                        <a:buFontTx/>
                        <a:buChar char="-"/>
                      </a:pPr>
                      <a:r>
                        <a:rPr lang="vi-VN" sz="2400">
                          <a:latin typeface="Times New Roman" panose="02020603050405020304" pitchFamily="18" charset="0"/>
                          <a:cs typeface="Times New Roman" panose="02020603050405020304" pitchFamily="18" charset="0"/>
                        </a:rPr>
                        <a:t>Giao diện đã tải xong</a:t>
                      </a:r>
                      <a:endParaRPr lang="en-US" sz="2400">
                        <a:latin typeface="Times New Roman" panose="02020603050405020304" pitchFamily="18" charset="0"/>
                        <a:cs typeface="Times New Roman" panose="02020603050405020304" pitchFamily="18" charset="0"/>
                      </a:endParaRPr>
                    </a:p>
                    <a:p>
                      <a:pPr marL="342900" indent="-342900" algn="just">
                        <a:buFontTx/>
                        <a:buChar char="-"/>
                      </a:pPr>
                      <a:r>
                        <a:rPr lang="vi-VN" sz="2400">
                          <a:latin typeface="Times New Roman" panose="02020603050405020304" pitchFamily="18" charset="0"/>
                          <a:cs typeface="Times New Roman" panose="02020603050405020304" pitchFamily="18" charset="0"/>
                        </a:rPr>
                        <a:t>Kết nối với backend và CSDL hoạt động bình thường</a:t>
                      </a:r>
                    </a:p>
                  </a:txBody>
                  <a:tcPr marL="120061" marR="120061" marT="60029" marB="60029" anchor="ctr"/>
                </a:tc>
                <a:extLst>
                  <a:ext uri="{0D108BD9-81ED-4DB2-BD59-A6C34878D82A}">
                    <a16:rowId xmlns:a16="http://schemas.microsoft.com/office/drawing/2014/main" val="3412378501"/>
                  </a:ext>
                </a:extLst>
              </a:tr>
              <a:tr h="2157585">
                <a:tc>
                  <a:txBody>
                    <a:bodyPr/>
                    <a:lstStyle/>
                    <a:p>
                      <a:pPr algn="just"/>
                      <a:r>
                        <a:rPr lang="en-US" sz="2400" b="1">
                          <a:latin typeface="Times New Roman" panose="02020603050405020304" pitchFamily="18" charset="0"/>
                          <a:cs typeface="Times New Roman" panose="02020603050405020304" pitchFamily="18" charset="0"/>
                        </a:rPr>
                        <a:t>Luồng sự kiện chính</a:t>
                      </a:r>
                      <a:endParaRPr lang="en-US" sz="2400">
                        <a:latin typeface="Times New Roman" panose="02020603050405020304" pitchFamily="18" charset="0"/>
                        <a:cs typeface="Times New Roman" panose="02020603050405020304" pitchFamily="18" charset="0"/>
                      </a:endParaRPr>
                    </a:p>
                  </a:txBody>
                  <a:tcPr marL="120061" marR="120061" marT="60029" marB="60029" anchor="ctr"/>
                </a:tc>
                <a:tc>
                  <a:txBody>
                    <a:bodyPr/>
                    <a:lstStyle/>
                    <a:p>
                      <a:pPr marL="457200" indent="-457200" algn="just">
                        <a:buAutoNum type="arabicPeriod"/>
                      </a:pPr>
                      <a:r>
                        <a:rPr lang="en-US" sz="2400">
                          <a:latin typeface="Times New Roman" panose="02020603050405020304" pitchFamily="18" charset="0"/>
                          <a:cs typeface="Times New Roman" panose="02020603050405020304" pitchFamily="18" charset="0"/>
                        </a:rPr>
                        <a:t>Quản lý nhấn vào chức năng “Hiển thị danh sách nhân viên”</a:t>
                      </a:r>
                    </a:p>
                    <a:p>
                      <a:pPr marL="457200" indent="-457200" algn="just">
                        <a:buAutoNum type="arabicPeriod"/>
                      </a:pPr>
                      <a:r>
                        <a:rPr lang="en-US" sz="2400">
                          <a:latin typeface="Times New Roman" panose="02020603050405020304" pitchFamily="18" charset="0"/>
                          <a:cs typeface="Times New Roman" panose="02020603050405020304" pitchFamily="18" charset="0"/>
                        </a:rPr>
                        <a:t>Giao diện gửi yêu cầu đến backend</a:t>
                      </a:r>
                    </a:p>
                    <a:p>
                      <a:pPr marL="457200" indent="-457200" algn="just">
                        <a:buAutoNum type="arabicPeriod"/>
                      </a:pPr>
                      <a:r>
                        <a:rPr lang="en-US" sz="2400">
                          <a:latin typeface="Times New Roman" panose="02020603050405020304" pitchFamily="18" charset="0"/>
                          <a:cs typeface="Times New Roman" panose="02020603050405020304" pitchFamily="18" charset="0"/>
                        </a:rPr>
                        <a:t>Backend xử lý và truy vấn dữ liệu nhân viên từ CSDL</a:t>
                      </a:r>
                    </a:p>
                    <a:p>
                      <a:pPr marL="457200" indent="-457200" algn="just">
                        <a:buAutoNum type="arabicPeriod"/>
                      </a:pPr>
                      <a:r>
                        <a:rPr lang="en-US" sz="2400">
                          <a:latin typeface="Times New Roman" panose="02020603050405020304" pitchFamily="18" charset="0"/>
                          <a:cs typeface="Times New Roman" panose="02020603050405020304" pitchFamily="18" charset="0"/>
                        </a:rPr>
                        <a:t>CSDL trả về danh sách nhân viên</a:t>
                      </a:r>
                    </a:p>
                    <a:p>
                      <a:pPr marL="457200" indent="-457200" algn="just">
                        <a:buAutoNum type="arabicPeriod"/>
                      </a:pPr>
                      <a:r>
                        <a:rPr lang="en-US" sz="2400">
                          <a:latin typeface="Times New Roman" panose="02020603050405020304" pitchFamily="18" charset="0"/>
                          <a:cs typeface="Times New Roman" panose="02020603050405020304" pitchFamily="18" charset="0"/>
                        </a:rPr>
                        <a:t>Backend gửi dữ liệu về giao diện</a:t>
                      </a:r>
                    </a:p>
                    <a:p>
                      <a:pPr marL="457200" indent="-457200" algn="just">
                        <a:buAutoNum type="arabicPeriod"/>
                      </a:pPr>
                      <a:r>
                        <a:rPr lang="en-US" sz="2400">
                          <a:latin typeface="Times New Roman" panose="02020603050405020304" pitchFamily="18" charset="0"/>
                          <a:cs typeface="Times New Roman" panose="02020603050405020304" pitchFamily="18" charset="0"/>
                        </a:rPr>
                        <a:t>Giao diện hiển thị danh sách nhân viên cho quản lý</a:t>
                      </a:r>
                    </a:p>
                  </a:txBody>
                  <a:tcPr marL="120061" marR="120061" marT="60029" marB="60029" anchor="ctr"/>
                </a:tc>
                <a:extLst>
                  <a:ext uri="{0D108BD9-81ED-4DB2-BD59-A6C34878D82A}">
                    <a16:rowId xmlns:a16="http://schemas.microsoft.com/office/drawing/2014/main" val="2798061429"/>
                  </a:ext>
                </a:extLst>
              </a:tr>
              <a:tr h="1284359">
                <a:tc>
                  <a:txBody>
                    <a:bodyPr/>
                    <a:lstStyle/>
                    <a:p>
                      <a:pPr algn="just"/>
                      <a:r>
                        <a:rPr lang="en-US" sz="2400" b="1">
                          <a:latin typeface="Times New Roman" panose="02020603050405020304" pitchFamily="18" charset="0"/>
                          <a:cs typeface="Times New Roman" panose="02020603050405020304" pitchFamily="18" charset="0"/>
                        </a:rPr>
                        <a:t>Luồng ngoại lệ</a:t>
                      </a:r>
                      <a:endParaRPr lang="en-US" sz="2400">
                        <a:latin typeface="Times New Roman" panose="02020603050405020304" pitchFamily="18" charset="0"/>
                        <a:cs typeface="Times New Roman" panose="02020603050405020304" pitchFamily="18" charset="0"/>
                      </a:endParaRPr>
                    </a:p>
                  </a:txBody>
                  <a:tcPr marL="120061" marR="120061" marT="60029" marB="60029" anchor="ctr"/>
                </a:tc>
                <a:tc>
                  <a:txBody>
                    <a:bodyPr/>
                    <a:lstStyle/>
                    <a:p>
                      <a:pPr algn="just"/>
                      <a:r>
                        <a:rPr lang="vi-VN" sz="2400">
                          <a:latin typeface="Times New Roman" panose="02020603050405020304" pitchFamily="18" charset="0"/>
                          <a:cs typeface="Times New Roman" panose="02020603050405020304" pitchFamily="18" charset="0"/>
                        </a:rPr>
                        <a:t>3a. Lỗi kết nối cơ sở dữ liệu → Backend trả về thông báo lỗi</a:t>
                      </a:r>
                    </a:p>
                  </a:txBody>
                  <a:tcPr marL="120061" marR="120061" marT="60029" marB="60029" anchor="ctr"/>
                </a:tc>
                <a:extLst>
                  <a:ext uri="{0D108BD9-81ED-4DB2-BD59-A6C34878D82A}">
                    <a16:rowId xmlns:a16="http://schemas.microsoft.com/office/drawing/2014/main" val="1820225083"/>
                  </a:ext>
                </a:extLst>
              </a:tr>
              <a:tr h="1284359">
                <a:tc>
                  <a:txBody>
                    <a:bodyPr/>
                    <a:lstStyle/>
                    <a:p>
                      <a:pPr algn="just"/>
                      <a:r>
                        <a:rPr lang="en-US" sz="2400" b="1">
                          <a:latin typeface="Times New Roman" panose="02020603050405020304" pitchFamily="18" charset="0"/>
                          <a:cs typeface="Times New Roman" panose="02020603050405020304" pitchFamily="18" charset="0"/>
                        </a:rPr>
                        <a:t>Hậu điều kiện</a:t>
                      </a:r>
                      <a:endParaRPr lang="en-US" sz="2400">
                        <a:latin typeface="Times New Roman" panose="02020603050405020304" pitchFamily="18" charset="0"/>
                        <a:cs typeface="Times New Roman" panose="02020603050405020304" pitchFamily="18" charset="0"/>
                      </a:endParaRPr>
                    </a:p>
                  </a:txBody>
                  <a:tcPr marL="120061" marR="120061" marT="60029" marB="60029" anchor="ctr"/>
                </a:tc>
                <a:tc>
                  <a:txBody>
                    <a:bodyPr/>
                    <a:lstStyle/>
                    <a:p>
                      <a:pPr marL="342900" indent="-342900" algn="just">
                        <a:buFontTx/>
                        <a:buChar char="-"/>
                      </a:pPr>
                      <a:r>
                        <a:rPr lang="vi-VN" sz="2400">
                          <a:latin typeface="Times New Roman" panose="02020603050405020304" pitchFamily="18" charset="0"/>
                          <a:cs typeface="Times New Roman" panose="02020603050405020304" pitchFamily="18" charset="0"/>
                        </a:rPr>
                        <a:t>Danh sách nhân viên (nếu có) được hiển thị thành công trên giao diện</a:t>
                      </a:r>
                      <a:endParaRPr lang="en-US" sz="2400">
                        <a:latin typeface="Times New Roman" panose="02020603050405020304" pitchFamily="18" charset="0"/>
                        <a:cs typeface="Times New Roman" panose="02020603050405020304" pitchFamily="18" charset="0"/>
                      </a:endParaRPr>
                    </a:p>
                    <a:p>
                      <a:pPr marL="342900" indent="-342900" algn="just">
                        <a:buFontTx/>
                        <a:buChar char="-"/>
                      </a:pPr>
                      <a:r>
                        <a:rPr lang="vi-VN" sz="2400">
                          <a:latin typeface="Times New Roman" panose="02020603050405020304" pitchFamily="18" charset="0"/>
                          <a:cs typeface="Times New Roman" panose="02020603050405020304" pitchFamily="18" charset="0"/>
                        </a:rPr>
                        <a:t>Quản lý có thể thực hiện thao tác khác như xem chi tiết</a:t>
                      </a:r>
                    </a:p>
                  </a:txBody>
                  <a:tcPr marL="120061" marR="120061" marT="60029" marB="60029" anchor="ctr"/>
                </a:tc>
                <a:extLst>
                  <a:ext uri="{0D108BD9-81ED-4DB2-BD59-A6C34878D82A}">
                    <a16:rowId xmlns:a16="http://schemas.microsoft.com/office/drawing/2014/main" val="384384851"/>
                  </a:ext>
                </a:extLst>
              </a:tr>
            </a:tbl>
          </a:graphicData>
        </a:graphic>
      </p:graphicFrame>
    </p:spTree>
    <p:extLst>
      <p:ext uri="{BB962C8B-B14F-4D97-AF65-F5344CB8AC3E}">
        <p14:creationId xmlns:p14="http://schemas.microsoft.com/office/powerpoint/2010/main" val="36998506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413">
          <a:extLst>
            <a:ext uri="{FF2B5EF4-FFF2-40B4-BE49-F238E27FC236}">
              <a16:creationId xmlns:a16="http://schemas.microsoft.com/office/drawing/2014/main" id="{3ED28EC6-E9DF-32CB-99F0-3A037F83C2CA}"/>
            </a:ext>
          </a:extLst>
        </p:cNvPr>
        <p:cNvGrpSpPr/>
        <p:nvPr/>
      </p:nvGrpSpPr>
      <p:grpSpPr>
        <a:xfrm>
          <a:off x="0" y="0"/>
          <a:ext cx="0" cy="0"/>
          <a:chOff x="0" y="0"/>
          <a:chExt cx="0" cy="0"/>
        </a:xfrm>
      </p:grpSpPr>
      <p:sp>
        <p:nvSpPr>
          <p:cNvPr id="2" name="Hộp Văn bản 1">
            <a:extLst>
              <a:ext uri="{FF2B5EF4-FFF2-40B4-BE49-F238E27FC236}">
                <a16:creationId xmlns:a16="http://schemas.microsoft.com/office/drawing/2014/main" id="{A2565D20-D7FF-3777-7E61-43EE9DAB48DC}"/>
              </a:ext>
            </a:extLst>
          </p:cNvPr>
          <p:cNvSpPr txBox="1"/>
          <p:nvPr/>
        </p:nvSpPr>
        <p:spPr>
          <a:xfrm>
            <a:off x="512065" y="330453"/>
            <a:ext cx="5431535" cy="707886"/>
          </a:xfrm>
          <a:prstGeom prst="rect">
            <a:avLst/>
          </a:prstGeom>
          <a:noFill/>
        </p:spPr>
        <p:txBody>
          <a:bodyPr wrap="square" rtlCol="0">
            <a:spAutoFit/>
          </a:bodyPr>
          <a:lstStyle/>
          <a:p>
            <a:pPr algn="just"/>
            <a:r>
              <a:rPr lang="en-US" sz="4000" b="1">
                <a:latin typeface="Times New Roman" panose="02020603050405020304" pitchFamily="18" charset="0"/>
                <a:cs typeface="Times New Roman" panose="02020603050405020304" pitchFamily="18" charset="0"/>
              </a:rPr>
              <a:t>2.3 Thêm/xoá nhân viên</a:t>
            </a:r>
          </a:p>
        </p:txBody>
      </p:sp>
      <p:sp>
        <p:nvSpPr>
          <p:cNvPr id="3" name="Hộp Văn bản 2">
            <a:extLst>
              <a:ext uri="{FF2B5EF4-FFF2-40B4-BE49-F238E27FC236}">
                <a16:creationId xmlns:a16="http://schemas.microsoft.com/office/drawing/2014/main" id="{6460A2AE-D75A-92F9-1A73-E8312BA6E663}"/>
              </a:ext>
            </a:extLst>
          </p:cNvPr>
          <p:cNvSpPr txBox="1"/>
          <p:nvPr/>
        </p:nvSpPr>
        <p:spPr>
          <a:xfrm>
            <a:off x="7132319" y="9248660"/>
            <a:ext cx="4023362" cy="707886"/>
          </a:xfrm>
          <a:prstGeom prst="rect">
            <a:avLst/>
          </a:prstGeom>
          <a:noFill/>
        </p:spPr>
        <p:txBody>
          <a:bodyPr wrap="square" rtlCol="0">
            <a:spAutoFit/>
          </a:bodyPr>
          <a:lstStyle/>
          <a:p>
            <a:pPr algn="ctr"/>
            <a:r>
              <a:rPr lang="en-US" sz="4000">
                <a:latin typeface="Times New Roman" panose="02020603050405020304" pitchFamily="18" charset="0"/>
                <a:cs typeface="Times New Roman" panose="02020603050405020304" pitchFamily="18" charset="0"/>
              </a:rPr>
              <a:t>Use Case diagram</a:t>
            </a:r>
          </a:p>
        </p:txBody>
      </p:sp>
      <p:pic>
        <p:nvPicPr>
          <p:cNvPr id="6" name="Hình ảnh 5">
            <a:extLst>
              <a:ext uri="{FF2B5EF4-FFF2-40B4-BE49-F238E27FC236}">
                <a16:creationId xmlns:a16="http://schemas.microsoft.com/office/drawing/2014/main" id="{C3D378BE-3828-A001-F61F-FBDB653F1F92}"/>
              </a:ext>
            </a:extLst>
          </p:cNvPr>
          <p:cNvPicPr>
            <a:picLocks noChangeAspect="1"/>
          </p:cNvPicPr>
          <p:nvPr/>
        </p:nvPicPr>
        <p:blipFill>
          <a:blip r:embed="rId3"/>
          <a:stretch>
            <a:fillRect/>
          </a:stretch>
        </p:blipFill>
        <p:spPr>
          <a:xfrm>
            <a:off x="2046629" y="1615701"/>
            <a:ext cx="14194742" cy="7055597"/>
          </a:xfrm>
          <a:prstGeom prst="rect">
            <a:avLst/>
          </a:prstGeom>
        </p:spPr>
      </p:pic>
    </p:spTree>
    <p:extLst>
      <p:ext uri="{BB962C8B-B14F-4D97-AF65-F5344CB8AC3E}">
        <p14:creationId xmlns:p14="http://schemas.microsoft.com/office/powerpoint/2010/main" val="29496307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413">
          <a:extLst>
            <a:ext uri="{FF2B5EF4-FFF2-40B4-BE49-F238E27FC236}">
              <a16:creationId xmlns:a16="http://schemas.microsoft.com/office/drawing/2014/main" id="{50DEF858-8621-384A-7D22-F5DDDCB3E93E}"/>
            </a:ext>
          </a:extLst>
        </p:cNvPr>
        <p:cNvGrpSpPr/>
        <p:nvPr/>
      </p:nvGrpSpPr>
      <p:grpSpPr>
        <a:xfrm>
          <a:off x="0" y="0"/>
          <a:ext cx="0" cy="0"/>
          <a:chOff x="0" y="0"/>
          <a:chExt cx="0" cy="0"/>
        </a:xfrm>
      </p:grpSpPr>
      <p:sp>
        <p:nvSpPr>
          <p:cNvPr id="2" name="Hộp Văn bản 1">
            <a:extLst>
              <a:ext uri="{FF2B5EF4-FFF2-40B4-BE49-F238E27FC236}">
                <a16:creationId xmlns:a16="http://schemas.microsoft.com/office/drawing/2014/main" id="{7728E509-121E-D023-E386-089E32420E92}"/>
              </a:ext>
            </a:extLst>
          </p:cNvPr>
          <p:cNvSpPr txBox="1"/>
          <p:nvPr/>
        </p:nvSpPr>
        <p:spPr>
          <a:xfrm>
            <a:off x="7242042" y="9371483"/>
            <a:ext cx="4608577" cy="707886"/>
          </a:xfrm>
          <a:prstGeom prst="rect">
            <a:avLst/>
          </a:prstGeom>
          <a:noFill/>
        </p:spPr>
        <p:txBody>
          <a:bodyPr wrap="square" rtlCol="0">
            <a:spAutoFit/>
          </a:bodyPr>
          <a:lstStyle/>
          <a:p>
            <a:pPr algn="ctr"/>
            <a:r>
              <a:rPr lang="en-US" sz="4000">
                <a:latin typeface="Times New Roman" panose="02020603050405020304" pitchFamily="18" charset="0"/>
                <a:cs typeface="Times New Roman" panose="02020603050405020304" pitchFamily="18" charset="0"/>
              </a:rPr>
              <a:t>Sequence diagram </a:t>
            </a:r>
          </a:p>
        </p:txBody>
      </p:sp>
      <p:pic>
        <p:nvPicPr>
          <p:cNvPr id="5" name="Hình ảnh 4">
            <a:extLst>
              <a:ext uri="{FF2B5EF4-FFF2-40B4-BE49-F238E27FC236}">
                <a16:creationId xmlns:a16="http://schemas.microsoft.com/office/drawing/2014/main" id="{632F40A0-8A01-DCA3-61F4-21C5570AD546}"/>
              </a:ext>
            </a:extLst>
          </p:cNvPr>
          <p:cNvPicPr>
            <a:picLocks noChangeAspect="1"/>
          </p:cNvPicPr>
          <p:nvPr/>
        </p:nvPicPr>
        <p:blipFill>
          <a:blip r:embed="rId3"/>
          <a:stretch>
            <a:fillRect/>
          </a:stretch>
        </p:blipFill>
        <p:spPr>
          <a:xfrm>
            <a:off x="5276477" y="915516"/>
            <a:ext cx="8539708" cy="8455967"/>
          </a:xfrm>
          <a:prstGeom prst="rect">
            <a:avLst/>
          </a:prstGeom>
        </p:spPr>
      </p:pic>
    </p:spTree>
    <p:extLst>
      <p:ext uri="{BB962C8B-B14F-4D97-AF65-F5344CB8AC3E}">
        <p14:creationId xmlns:p14="http://schemas.microsoft.com/office/powerpoint/2010/main" val="11300912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413">
          <a:extLst>
            <a:ext uri="{FF2B5EF4-FFF2-40B4-BE49-F238E27FC236}">
              <a16:creationId xmlns:a16="http://schemas.microsoft.com/office/drawing/2014/main" id="{6DE2460C-0BED-CA3A-3A6C-E1FB27B03944}"/>
            </a:ext>
          </a:extLst>
        </p:cNvPr>
        <p:cNvGrpSpPr/>
        <p:nvPr/>
      </p:nvGrpSpPr>
      <p:grpSpPr>
        <a:xfrm>
          <a:off x="0" y="0"/>
          <a:ext cx="0" cy="0"/>
          <a:chOff x="0" y="0"/>
          <a:chExt cx="0" cy="0"/>
        </a:xfrm>
      </p:grpSpPr>
      <p:sp>
        <p:nvSpPr>
          <p:cNvPr id="2" name="Hộp Văn bản 1">
            <a:extLst>
              <a:ext uri="{FF2B5EF4-FFF2-40B4-BE49-F238E27FC236}">
                <a16:creationId xmlns:a16="http://schemas.microsoft.com/office/drawing/2014/main" id="{1C2C7F0B-A7F4-A26F-39CF-42501F915D52}"/>
              </a:ext>
            </a:extLst>
          </p:cNvPr>
          <p:cNvSpPr txBox="1"/>
          <p:nvPr/>
        </p:nvSpPr>
        <p:spPr>
          <a:xfrm>
            <a:off x="6839711" y="9330964"/>
            <a:ext cx="4608577" cy="707886"/>
          </a:xfrm>
          <a:prstGeom prst="rect">
            <a:avLst/>
          </a:prstGeom>
          <a:noFill/>
        </p:spPr>
        <p:txBody>
          <a:bodyPr wrap="square" rtlCol="0">
            <a:spAutoFit/>
          </a:bodyPr>
          <a:lstStyle/>
          <a:p>
            <a:pPr algn="ctr"/>
            <a:r>
              <a:rPr lang="en-US" sz="4000">
                <a:latin typeface="Times New Roman" panose="02020603050405020304" pitchFamily="18" charset="0"/>
                <a:cs typeface="Times New Roman" panose="02020603050405020304" pitchFamily="18" charset="0"/>
              </a:rPr>
              <a:t>Activity diagram </a:t>
            </a:r>
          </a:p>
        </p:txBody>
      </p:sp>
      <p:pic>
        <p:nvPicPr>
          <p:cNvPr id="5" name="Hình ảnh 4">
            <a:extLst>
              <a:ext uri="{FF2B5EF4-FFF2-40B4-BE49-F238E27FC236}">
                <a16:creationId xmlns:a16="http://schemas.microsoft.com/office/drawing/2014/main" id="{B2B86291-9BF8-CA64-481E-CE2CFF732461}"/>
              </a:ext>
            </a:extLst>
          </p:cNvPr>
          <p:cNvPicPr>
            <a:picLocks noChangeAspect="1"/>
          </p:cNvPicPr>
          <p:nvPr/>
        </p:nvPicPr>
        <p:blipFill>
          <a:blip r:embed="rId3"/>
          <a:stretch>
            <a:fillRect/>
          </a:stretch>
        </p:blipFill>
        <p:spPr>
          <a:xfrm>
            <a:off x="3806757" y="956036"/>
            <a:ext cx="10674486" cy="8374928"/>
          </a:xfrm>
          <a:prstGeom prst="rect">
            <a:avLst/>
          </a:prstGeom>
        </p:spPr>
      </p:pic>
    </p:spTree>
    <p:extLst>
      <p:ext uri="{BB962C8B-B14F-4D97-AF65-F5344CB8AC3E}">
        <p14:creationId xmlns:p14="http://schemas.microsoft.com/office/powerpoint/2010/main" val="2559790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413">
          <a:extLst>
            <a:ext uri="{FF2B5EF4-FFF2-40B4-BE49-F238E27FC236}">
              <a16:creationId xmlns:a16="http://schemas.microsoft.com/office/drawing/2014/main" id="{326F97E5-2719-7D33-DFDE-224A6AB3CDEA}"/>
            </a:ext>
          </a:extLst>
        </p:cNvPr>
        <p:cNvGrpSpPr/>
        <p:nvPr/>
      </p:nvGrpSpPr>
      <p:grpSpPr>
        <a:xfrm>
          <a:off x="0" y="0"/>
          <a:ext cx="0" cy="0"/>
          <a:chOff x="0" y="0"/>
          <a:chExt cx="0" cy="0"/>
        </a:xfrm>
      </p:grpSpPr>
      <p:sp>
        <p:nvSpPr>
          <p:cNvPr id="2" name="Hộp Văn bản 1">
            <a:extLst>
              <a:ext uri="{FF2B5EF4-FFF2-40B4-BE49-F238E27FC236}">
                <a16:creationId xmlns:a16="http://schemas.microsoft.com/office/drawing/2014/main" id="{F092AE88-EF50-480D-A2C5-78150372BC0A}"/>
              </a:ext>
            </a:extLst>
          </p:cNvPr>
          <p:cNvSpPr txBox="1"/>
          <p:nvPr/>
        </p:nvSpPr>
        <p:spPr>
          <a:xfrm>
            <a:off x="6839711" y="9213380"/>
            <a:ext cx="4608577" cy="707886"/>
          </a:xfrm>
          <a:prstGeom prst="rect">
            <a:avLst/>
          </a:prstGeom>
          <a:noFill/>
        </p:spPr>
        <p:txBody>
          <a:bodyPr wrap="square" rtlCol="0">
            <a:spAutoFit/>
          </a:bodyPr>
          <a:lstStyle/>
          <a:p>
            <a:pPr algn="ctr"/>
            <a:r>
              <a:rPr lang="en-US" sz="4000">
                <a:latin typeface="Times New Roman" panose="02020603050405020304" pitchFamily="18" charset="0"/>
                <a:cs typeface="Times New Roman" panose="02020603050405020304" pitchFamily="18" charset="0"/>
              </a:rPr>
              <a:t>Swimlane diagram </a:t>
            </a:r>
          </a:p>
        </p:txBody>
      </p:sp>
      <p:pic>
        <p:nvPicPr>
          <p:cNvPr id="4" name="Hình ảnh 3">
            <a:extLst>
              <a:ext uri="{FF2B5EF4-FFF2-40B4-BE49-F238E27FC236}">
                <a16:creationId xmlns:a16="http://schemas.microsoft.com/office/drawing/2014/main" id="{0377B7C6-0FDD-B9FB-E853-0891B3CE6FAD}"/>
              </a:ext>
            </a:extLst>
          </p:cNvPr>
          <p:cNvPicPr>
            <a:picLocks noChangeAspect="1"/>
          </p:cNvPicPr>
          <p:nvPr/>
        </p:nvPicPr>
        <p:blipFill>
          <a:blip r:embed="rId3"/>
          <a:stretch>
            <a:fillRect/>
          </a:stretch>
        </p:blipFill>
        <p:spPr>
          <a:xfrm>
            <a:off x="756067" y="1073620"/>
            <a:ext cx="16775866" cy="8139760"/>
          </a:xfrm>
          <a:prstGeom prst="rect">
            <a:avLst/>
          </a:prstGeom>
        </p:spPr>
      </p:pic>
    </p:spTree>
    <p:extLst>
      <p:ext uri="{BB962C8B-B14F-4D97-AF65-F5344CB8AC3E}">
        <p14:creationId xmlns:p14="http://schemas.microsoft.com/office/powerpoint/2010/main" val="4053319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413">
          <a:extLst>
            <a:ext uri="{FF2B5EF4-FFF2-40B4-BE49-F238E27FC236}">
              <a16:creationId xmlns:a16="http://schemas.microsoft.com/office/drawing/2014/main" id="{133A8CCA-CA93-0840-6764-6124CC97ECE7}"/>
            </a:ext>
          </a:extLst>
        </p:cNvPr>
        <p:cNvGrpSpPr/>
        <p:nvPr/>
      </p:nvGrpSpPr>
      <p:grpSpPr>
        <a:xfrm>
          <a:off x="0" y="0"/>
          <a:ext cx="0" cy="0"/>
          <a:chOff x="0" y="0"/>
          <a:chExt cx="0" cy="0"/>
        </a:xfrm>
      </p:grpSpPr>
      <p:graphicFrame>
        <p:nvGraphicFramePr>
          <p:cNvPr id="4" name="Bảng 3">
            <a:extLst>
              <a:ext uri="{FF2B5EF4-FFF2-40B4-BE49-F238E27FC236}">
                <a16:creationId xmlns:a16="http://schemas.microsoft.com/office/drawing/2014/main" id="{A2CA5707-FCD3-2D71-BE9B-6A81808EA2DA}"/>
              </a:ext>
            </a:extLst>
          </p:cNvPr>
          <p:cNvGraphicFramePr>
            <a:graphicFrameLocks noGrp="1"/>
          </p:cNvGraphicFramePr>
          <p:nvPr>
            <p:extLst>
              <p:ext uri="{D42A27DB-BD31-4B8C-83A1-F6EECF244321}">
                <p14:modId xmlns:p14="http://schemas.microsoft.com/office/powerpoint/2010/main" val="2980502331"/>
              </p:ext>
            </p:extLst>
          </p:nvPr>
        </p:nvGraphicFramePr>
        <p:xfrm>
          <a:off x="1712068" y="491161"/>
          <a:ext cx="14863864" cy="9304677"/>
        </p:xfrm>
        <a:graphic>
          <a:graphicData uri="http://schemas.openxmlformats.org/drawingml/2006/table">
            <a:tbl>
              <a:tblPr>
                <a:tableStyleId>{5DA37D80-6434-44D0-A028-1B22A696006F}</a:tableStyleId>
              </a:tblPr>
              <a:tblGrid>
                <a:gridCol w="3287949">
                  <a:extLst>
                    <a:ext uri="{9D8B030D-6E8A-4147-A177-3AD203B41FA5}">
                      <a16:colId xmlns:a16="http://schemas.microsoft.com/office/drawing/2014/main" val="3990360416"/>
                    </a:ext>
                  </a:extLst>
                </a:gridCol>
                <a:gridCol w="11575915">
                  <a:extLst>
                    <a:ext uri="{9D8B030D-6E8A-4147-A177-3AD203B41FA5}">
                      <a16:colId xmlns:a16="http://schemas.microsoft.com/office/drawing/2014/main" val="3943426768"/>
                    </a:ext>
                  </a:extLst>
                </a:gridCol>
              </a:tblGrid>
              <a:tr h="479354">
                <a:tc>
                  <a:txBody>
                    <a:bodyPr/>
                    <a:lstStyle/>
                    <a:p>
                      <a:pPr algn="just"/>
                      <a:r>
                        <a:rPr lang="en-US" sz="2400" b="1">
                          <a:latin typeface="Times New Roman" panose="02020603050405020304" pitchFamily="18" charset="0"/>
                          <a:cs typeface="Times New Roman" panose="02020603050405020304" pitchFamily="18" charset="0"/>
                        </a:rPr>
                        <a:t>Mục</a:t>
                      </a:r>
                    </a:p>
                  </a:txBody>
                  <a:tcPr marL="136847" marR="136847" marT="68424" marB="68424" anchor="ctr"/>
                </a:tc>
                <a:tc>
                  <a:txBody>
                    <a:bodyPr/>
                    <a:lstStyle/>
                    <a:p>
                      <a:pPr algn="just"/>
                      <a:r>
                        <a:rPr lang="en-US" sz="2400" b="1">
                          <a:latin typeface="Times New Roman" panose="02020603050405020304" pitchFamily="18" charset="0"/>
                          <a:cs typeface="Times New Roman" panose="02020603050405020304" pitchFamily="18" charset="0"/>
                        </a:rPr>
                        <a:t>Nội dung</a:t>
                      </a:r>
                    </a:p>
                  </a:txBody>
                  <a:tcPr marL="136847" marR="136847" marT="68424" marB="68424" anchor="ctr"/>
                </a:tc>
                <a:extLst>
                  <a:ext uri="{0D108BD9-81ED-4DB2-BD59-A6C34878D82A}">
                    <a16:rowId xmlns:a16="http://schemas.microsoft.com/office/drawing/2014/main" val="2404854690"/>
                  </a:ext>
                </a:extLst>
              </a:tr>
              <a:tr h="479354">
                <a:tc>
                  <a:txBody>
                    <a:bodyPr/>
                    <a:lstStyle/>
                    <a:p>
                      <a:pPr algn="just"/>
                      <a:r>
                        <a:rPr lang="en-US" sz="2400" b="1">
                          <a:latin typeface="Times New Roman" panose="02020603050405020304" pitchFamily="18" charset="0"/>
                          <a:cs typeface="Times New Roman" panose="02020603050405020304" pitchFamily="18" charset="0"/>
                        </a:rPr>
                        <a:t>Tên Use Case</a:t>
                      </a:r>
                      <a:endParaRPr lang="en-US" sz="2400">
                        <a:latin typeface="Times New Roman" panose="02020603050405020304" pitchFamily="18" charset="0"/>
                        <a:cs typeface="Times New Roman" panose="02020603050405020304" pitchFamily="18" charset="0"/>
                      </a:endParaRPr>
                    </a:p>
                  </a:txBody>
                  <a:tcPr marL="136847" marR="136847" marT="68424" marB="68424" anchor="ctr"/>
                </a:tc>
                <a:tc>
                  <a:txBody>
                    <a:bodyPr/>
                    <a:lstStyle/>
                    <a:p>
                      <a:pPr algn="just"/>
                      <a:r>
                        <a:rPr lang="en-US" sz="2400">
                          <a:latin typeface="Times New Roman" panose="02020603050405020304" pitchFamily="18" charset="0"/>
                          <a:cs typeface="Times New Roman" panose="02020603050405020304" pitchFamily="18" charset="0"/>
                        </a:rPr>
                        <a:t>Thêm nhân viên</a:t>
                      </a:r>
                    </a:p>
                  </a:txBody>
                  <a:tcPr marL="136847" marR="136847" marT="68424" marB="68424" anchor="ctr"/>
                </a:tc>
                <a:extLst>
                  <a:ext uri="{0D108BD9-81ED-4DB2-BD59-A6C34878D82A}">
                    <a16:rowId xmlns:a16="http://schemas.microsoft.com/office/drawing/2014/main" val="3112412520"/>
                  </a:ext>
                </a:extLst>
              </a:tr>
              <a:tr h="479354">
                <a:tc>
                  <a:txBody>
                    <a:bodyPr/>
                    <a:lstStyle/>
                    <a:p>
                      <a:pPr algn="just"/>
                      <a:r>
                        <a:rPr lang="en-US" sz="2400" b="1">
                          <a:latin typeface="Times New Roman" panose="02020603050405020304" pitchFamily="18" charset="0"/>
                          <a:cs typeface="Times New Roman" panose="02020603050405020304" pitchFamily="18" charset="0"/>
                        </a:rPr>
                        <a:t>Actor chính</a:t>
                      </a:r>
                      <a:endParaRPr lang="en-US" sz="2400">
                        <a:latin typeface="Times New Roman" panose="02020603050405020304" pitchFamily="18" charset="0"/>
                        <a:cs typeface="Times New Roman" panose="02020603050405020304" pitchFamily="18" charset="0"/>
                      </a:endParaRPr>
                    </a:p>
                  </a:txBody>
                  <a:tcPr marL="136847" marR="136847" marT="68424" marB="68424" anchor="ctr"/>
                </a:tc>
                <a:tc>
                  <a:txBody>
                    <a:bodyPr/>
                    <a:lstStyle/>
                    <a:p>
                      <a:pPr algn="just"/>
                      <a:r>
                        <a:rPr lang="en-US" sz="2400">
                          <a:latin typeface="Times New Roman" panose="02020603050405020304" pitchFamily="18" charset="0"/>
                          <a:cs typeface="Times New Roman" panose="02020603050405020304" pitchFamily="18" charset="0"/>
                        </a:rPr>
                        <a:t>Quản lý</a:t>
                      </a:r>
                    </a:p>
                  </a:txBody>
                  <a:tcPr marL="136847" marR="136847" marT="68424" marB="68424" anchor="ctr"/>
                </a:tc>
                <a:extLst>
                  <a:ext uri="{0D108BD9-81ED-4DB2-BD59-A6C34878D82A}">
                    <a16:rowId xmlns:a16="http://schemas.microsoft.com/office/drawing/2014/main" val="709402413"/>
                  </a:ext>
                </a:extLst>
              </a:tr>
              <a:tr h="479354">
                <a:tc>
                  <a:txBody>
                    <a:bodyPr/>
                    <a:lstStyle/>
                    <a:p>
                      <a:pPr algn="just"/>
                      <a:r>
                        <a:rPr lang="en-US" sz="2400" b="1">
                          <a:latin typeface="Times New Roman" panose="02020603050405020304" pitchFamily="18" charset="0"/>
                          <a:cs typeface="Times New Roman" panose="02020603050405020304" pitchFamily="18" charset="0"/>
                        </a:rPr>
                        <a:t>Actor phụ</a:t>
                      </a:r>
                      <a:endParaRPr lang="en-US" sz="2400">
                        <a:latin typeface="Times New Roman" panose="02020603050405020304" pitchFamily="18" charset="0"/>
                        <a:cs typeface="Times New Roman" panose="02020603050405020304" pitchFamily="18" charset="0"/>
                      </a:endParaRPr>
                    </a:p>
                  </a:txBody>
                  <a:tcPr marL="136847" marR="136847" marT="68424" marB="68424" anchor="ctr"/>
                </a:tc>
                <a:tc>
                  <a:txBody>
                    <a:bodyPr/>
                    <a:lstStyle/>
                    <a:p>
                      <a:pPr algn="just"/>
                      <a:r>
                        <a:rPr lang="vi-VN" sz="2400">
                          <a:latin typeface="Times New Roman" panose="02020603050405020304" pitchFamily="18" charset="0"/>
                          <a:cs typeface="Times New Roman" panose="02020603050405020304" pitchFamily="18" charset="0"/>
                        </a:rPr>
                        <a:t>Hệ thống Backend, Cơ sở dữ liệu</a:t>
                      </a:r>
                    </a:p>
                  </a:txBody>
                  <a:tcPr marL="136847" marR="136847" marT="68424" marB="68424" anchor="ctr"/>
                </a:tc>
                <a:extLst>
                  <a:ext uri="{0D108BD9-81ED-4DB2-BD59-A6C34878D82A}">
                    <a16:rowId xmlns:a16="http://schemas.microsoft.com/office/drawing/2014/main" val="2248583048"/>
                  </a:ext>
                </a:extLst>
              </a:tr>
              <a:tr h="1575651">
                <a:tc>
                  <a:txBody>
                    <a:bodyPr/>
                    <a:lstStyle/>
                    <a:p>
                      <a:pPr algn="just"/>
                      <a:r>
                        <a:rPr lang="en-US" sz="2400" b="1">
                          <a:latin typeface="Times New Roman" panose="02020603050405020304" pitchFamily="18" charset="0"/>
                          <a:cs typeface="Times New Roman" panose="02020603050405020304" pitchFamily="18" charset="0"/>
                        </a:rPr>
                        <a:t>Mô tả</a:t>
                      </a:r>
                      <a:endParaRPr lang="en-US" sz="2400">
                        <a:latin typeface="Times New Roman" panose="02020603050405020304" pitchFamily="18" charset="0"/>
                        <a:cs typeface="Times New Roman" panose="02020603050405020304" pitchFamily="18" charset="0"/>
                      </a:endParaRPr>
                    </a:p>
                  </a:txBody>
                  <a:tcPr marL="136847" marR="136847" marT="68424" marB="68424" anchor="ctr"/>
                </a:tc>
                <a:tc>
                  <a:txBody>
                    <a:bodyPr/>
                    <a:lstStyle/>
                    <a:p>
                      <a:pPr algn="just"/>
                      <a:r>
                        <a:rPr lang="vi-VN" sz="2400">
                          <a:latin typeface="Times New Roman" panose="02020603050405020304" pitchFamily="18" charset="0"/>
                          <a:cs typeface="Times New Roman" panose="02020603050405020304" pitchFamily="18" charset="0"/>
                        </a:rPr>
                        <a:t>Quản lý sử dụng chức năng thêm nhân viên để nhập thông tin nhân sự mới. Hệ thống kiểm tra tính hợp lệ của dữ liệu. Nếu hợp lệ, thông tin sẽ được lưu vào cơ sở dữ liệu; nếu không hợp lệ, hệ thống thông báo lỗi.</a:t>
                      </a:r>
                    </a:p>
                  </a:txBody>
                  <a:tcPr marL="136847" marR="136847" marT="68424" marB="68424" anchor="ctr"/>
                </a:tc>
                <a:extLst>
                  <a:ext uri="{0D108BD9-81ED-4DB2-BD59-A6C34878D82A}">
                    <a16:rowId xmlns:a16="http://schemas.microsoft.com/office/drawing/2014/main" val="2540976280"/>
                  </a:ext>
                </a:extLst>
              </a:tr>
              <a:tr h="828192">
                <a:tc>
                  <a:txBody>
                    <a:bodyPr/>
                    <a:lstStyle/>
                    <a:p>
                      <a:pPr algn="just"/>
                      <a:r>
                        <a:rPr lang="en-US" sz="2400" b="1">
                          <a:latin typeface="Times New Roman" panose="02020603050405020304" pitchFamily="18" charset="0"/>
                          <a:cs typeface="Times New Roman" panose="02020603050405020304" pitchFamily="18" charset="0"/>
                        </a:rPr>
                        <a:t>Tiền điều kiện</a:t>
                      </a:r>
                      <a:endParaRPr lang="en-US" sz="2400">
                        <a:latin typeface="Times New Roman" panose="02020603050405020304" pitchFamily="18" charset="0"/>
                        <a:cs typeface="Times New Roman" panose="02020603050405020304" pitchFamily="18" charset="0"/>
                      </a:endParaRPr>
                    </a:p>
                  </a:txBody>
                  <a:tcPr marL="136847" marR="136847" marT="68424" marB="68424" anchor="ctr"/>
                </a:tc>
                <a:tc>
                  <a:txBody>
                    <a:bodyPr/>
                    <a:lstStyle/>
                    <a:p>
                      <a:pPr marL="342900" indent="-342900" algn="just">
                        <a:buFontTx/>
                        <a:buChar char="-"/>
                      </a:pPr>
                      <a:r>
                        <a:rPr lang="en-US" sz="2400">
                          <a:latin typeface="Times New Roman" panose="02020603050405020304" pitchFamily="18" charset="0"/>
                          <a:cs typeface="Times New Roman" panose="02020603050405020304" pitchFamily="18" charset="0"/>
                        </a:rPr>
                        <a:t>Quản lý đã đăng nhập vào hệ thống</a:t>
                      </a:r>
                    </a:p>
                    <a:p>
                      <a:pPr marL="342900" indent="-342900" algn="just">
                        <a:buFontTx/>
                        <a:buChar char="-"/>
                      </a:pPr>
                      <a:r>
                        <a:rPr lang="en-US" sz="2400">
                          <a:latin typeface="Times New Roman" panose="02020603050405020304" pitchFamily="18" charset="0"/>
                          <a:cs typeface="Times New Roman" panose="02020603050405020304" pitchFamily="18" charset="0"/>
                        </a:rPr>
                        <a:t>Giao diện thêm nhân viên đã sẵn sàng</a:t>
                      </a:r>
                    </a:p>
                  </a:txBody>
                  <a:tcPr marL="136847" marR="136847" marT="68424" marB="68424" anchor="ctr"/>
                </a:tc>
                <a:extLst>
                  <a:ext uri="{0D108BD9-81ED-4DB2-BD59-A6C34878D82A}">
                    <a16:rowId xmlns:a16="http://schemas.microsoft.com/office/drawing/2014/main" val="3973507069"/>
                  </a:ext>
                </a:extLst>
              </a:tr>
              <a:tr h="2223543">
                <a:tc>
                  <a:txBody>
                    <a:bodyPr/>
                    <a:lstStyle/>
                    <a:p>
                      <a:pPr algn="just"/>
                      <a:r>
                        <a:rPr lang="en-US" sz="2400" b="1">
                          <a:latin typeface="Times New Roman" panose="02020603050405020304" pitchFamily="18" charset="0"/>
                          <a:cs typeface="Times New Roman" panose="02020603050405020304" pitchFamily="18" charset="0"/>
                        </a:rPr>
                        <a:t>Luồng sự kiện chính</a:t>
                      </a:r>
                      <a:endParaRPr lang="en-US" sz="2400">
                        <a:latin typeface="Times New Roman" panose="02020603050405020304" pitchFamily="18" charset="0"/>
                        <a:cs typeface="Times New Roman" panose="02020603050405020304" pitchFamily="18" charset="0"/>
                      </a:endParaRPr>
                    </a:p>
                  </a:txBody>
                  <a:tcPr marL="136847" marR="136847" marT="68424" marB="68424" anchor="ctr"/>
                </a:tc>
                <a:tc>
                  <a:txBody>
                    <a:bodyPr/>
                    <a:lstStyle/>
                    <a:p>
                      <a:pPr marL="457200" indent="-457200" algn="just">
                        <a:buAutoNum type="arabicPeriod"/>
                      </a:pPr>
                      <a:r>
                        <a:rPr lang="vi-VN" sz="2400">
                          <a:latin typeface="Times New Roman" panose="02020603050405020304" pitchFamily="18" charset="0"/>
                          <a:cs typeface="Times New Roman" panose="02020603050405020304" pitchFamily="18" charset="0"/>
                        </a:rPr>
                        <a:t>Quản lý chọn chức năng "Thêm nhân viên“</a:t>
                      </a:r>
                      <a:endParaRPr lang="en-US" sz="2400">
                        <a:latin typeface="Times New Roman" panose="02020603050405020304" pitchFamily="18" charset="0"/>
                        <a:cs typeface="Times New Roman" panose="02020603050405020304" pitchFamily="18" charset="0"/>
                      </a:endParaRPr>
                    </a:p>
                    <a:p>
                      <a:pPr marL="457200" indent="-457200" algn="just">
                        <a:buAutoNum type="arabicPeriod"/>
                      </a:pPr>
                      <a:r>
                        <a:rPr lang="vi-VN" sz="2400">
                          <a:latin typeface="Times New Roman" panose="02020603050405020304" pitchFamily="18" charset="0"/>
                          <a:cs typeface="Times New Roman" panose="02020603050405020304" pitchFamily="18" charset="0"/>
                        </a:rPr>
                        <a:t>Hệ thống hiển thị form nhập thông tin</a:t>
                      </a:r>
                      <a:endParaRPr lang="en-US" sz="2400">
                        <a:latin typeface="Times New Roman" panose="02020603050405020304" pitchFamily="18" charset="0"/>
                        <a:cs typeface="Times New Roman" panose="02020603050405020304" pitchFamily="18" charset="0"/>
                      </a:endParaRPr>
                    </a:p>
                    <a:p>
                      <a:pPr marL="457200" indent="-457200" algn="just">
                        <a:buAutoNum type="arabicPeriod"/>
                      </a:pPr>
                      <a:r>
                        <a:rPr lang="vi-VN" sz="2400">
                          <a:latin typeface="Times New Roman" panose="02020603050405020304" pitchFamily="18" charset="0"/>
                          <a:cs typeface="Times New Roman" panose="02020603050405020304" pitchFamily="18" charset="0"/>
                        </a:rPr>
                        <a:t>Quản lý nhập dữ liệu nhân viên mới</a:t>
                      </a:r>
                      <a:endParaRPr lang="en-US" sz="2400">
                        <a:latin typeface="Times New Roman" panose="02020603050405020304" pitchFamily="18" charset="0"/>
                        <a:cs typeface="Times New Roman" panose="02020603050405020304" pitchFamily="18" charset="0"/>
                      </a:endParaRPr>
                    </a:p>
                    <a:p>
                      <a:pPr marL="457200" indent="-457200" algn="just">
                        <a:buAutoNum type="arabicPeriod"/>
                      </a:pPr>
                      <a:r>
                        <a:rPr lang="vi-VN" sz="2400">
                          <a:latin typeface="Times New Roman" panose="02020603050405020304" pitchFamily="18" charset="0"/>
                          <a:cs typeface="Times New Roman" panose="02020603050405020304" pitchFamily="18" charset="0"/>
                        </a:rPr>
                        <a:t>Hệ thống Backend kiểm tra tính hợp lệ của dữ liệu</a:t>
                      </a:r>
                      <a:endParaRPr lang="en-US" sz="2400">
                        <a:latin typeface="Times New Roman" panose="02020603050405020304" pitchFamily="18" charset="0"/>
                        <a:cs typeface="Times New Roman" panose="02020603050405020304" pitchFamily="18" charset="0"/>
                      </a:endParaRPr>
                    </a:p>
                    <a:p>
                      <a:pPr marL="457200" indent="-457200" algn="just">
                        <a:buAutoNum type="arabicPeriod"/>
                      </a:pPr>
                      <a:r>
                        <a:rPr lang="vi-VN" sz="2400">
                          <a:latin typeface="Times New Roman" panose="02020603050405020304" pitchFamily="18" charset="0"/>
                          <a:cs typeface="Times New Roman" panose="02020603050405020304" pitchFamily="18" charset="0"/>
                        </a:rPr>
                        <a:t>Nếu dữ liệu hợp lệ, hệ thống thêm nhân viên vào cơ sở dữ liệu</a:t>
                      </a:r>
                      <a:endParaRPr lang="en-US" sz="2400">
                        <a:latin typeface="Times New Roman" panose="02020603050405020304" pitchFamily="18" charset="0"/>
                        <a:cs typeface="Times New Roman" panose="02020603050405020304" pitchFamily="18" charset="0"/>
                      </a:endParaRPr>
                    </a:p>
                    <a:p>
                      <a:pPr marL="457200" indent="-457200" algn="just">
                        <a:buAutoNum type="arabicPeriod"/>
                      </a:pPr>
                      <a:r>
                        <a:rPr lang="vi-VN" sz="2400">
                          <a:latin typeface="Times New Roman" panose="02020603050405020304" pitchFamily="18" charset="0"/>
                          <a:cs typeface="Times New Roman" panose="02020603050405020304" pitchFamily="18" charset="0"/>
                        </a:rPr>
                        <a:t>Hệ thống hiển thị thông báo thêm thành công</a:t>
                      </a:r>
                    </a:p>
                  </a:txBody>
                  <a:tcPr marL="136847" marR="136847" marT="68424" marB="68424" anchor="ctr"/>
                </a:tc>
                <a:extLst>
                  <a:ext uri="{0D108BD9-81ED-4DB2-BD59-A6C34878D82A}">
                    <a16:rowId xmlns:a16="http://schemas.microsoft.com/office/drawing/2014/main" val="3103537669"/>
                  </a:ext>
                </a:extLst>
              </a:tr>
              <a:tr h="993731">
                <a:tc>
                  <a:txBody>
                    <a:bodyPr/>
                    <a:lstStyle/>
                    <a:p>
                      <a:pPr algn="just"/>
                      <a:r>
                        <a:rPr lang="en-US" sz="2400" b="1">
                          <a:latin typeface="Times New Roman" panose="02020603050405020304" pitchFamily="18" charset="0"/>
                          <a:cs typeface="Times New Roman" panose="02020603050405020304" pitchFamily="18" charset="0"/>
                        </a:rPr>
                        <a:t>Luồng ngoại lệ</a:t>
                      </a:r>
                      <a:endParaRPr lang="en-US" sz="2400">
                        <a:latin typeface="Times New Roman" panose="02020603050405020304" pitchFamily="18" charset="0"/>
                        <a:cs typeface="Times New Roman" panose="02020603050405020304" pitchFamily="18" charset="0"/>
                      </a:endParaRPr>
                    </a:p>
                  </a:txBody>
                  <a:tcPr marL="136847" marR="136847" marT="68424" marB="68424" anchor="ctr"/>
                </a:tc>
                <a:tc>
                  <a:txBody>
                    <a:bodyPr/>
                    <a:lstStyle/>
                    <a:p>
                      <a:pPr algn="just"/>
                      <a:r>
                        <a:rPr lang="en-US" sz="2400">
                          <a:latin typeface="Times New Roman" panose="02020603050405020304" pitchFamily="18" charset="0"/>
                          <a:cs typeface="Times New Roman" panose="02020603050405020304" pitchFamily="18" charset="0"/>
                        </a:rPr>
                        <a:t>4a. Dữ liệu không hợp lệ:  - Backend trả về lỗi  </a:t>
                      </a:r>
                    </a:p>
                    <a:p>
                      <a:pPr marL="0" indent="0" algn="just">
                        <a:buFontTx/>
                        <a:buNone/>
                      </a:pPr>
                      <a:r>
                        <a:rPr lang="en-US" sz="2400">
                          <a:latin typeface="Times New Roman" panose="02020603050405020304" pitchFamily="18" charset="0"/>
                          <a:cs typeface="Times New Roman" panose="02020603050405020304" pitchFamily="18" charset="0"/>
                        </a:rPr>
                        <a:t>                                           - Hệ thống hiển thị popup thông báo lỗi  </a:t>
                      </a:r>
                    </a:p>
                    <a:p>
                      <a:pPr marL="0" indent="0" algn="just">
                        <a:buFontTx/>
                        <a:buNone/>
                      </a:pPr>
                      <a:r>
                        <a:rPr lang="en-US" sz="2400">
                          <a:latin typeface="Times New Roman" panose="02020603050405020304" pitchFamily="18" charset="0"/>
                          <a:cs typeface="Times New Roman" panose="02020603050405020304" pitchFamily="18" charset="0"/>
                        </a:rPr>
                        <a:t>                                           - Quản lý chỉnh sửa lại dữ liệu và thực hiện lại</a:t>
                      </a:r>
                    </a:p>
                  </a:txBody>
                  <a:tcPr marL="136847" marR="136847" marT="68424" marB="68424" anchor="ctr"/>
                </a:tc>
                <a:extLst>
                  <a:ext uri="{0D108BD9-81ED-4DB2-BD59-A6C34878D82A}">
                    <a16:rowId xmlns:a16="http://schemas.microsoft.com/office/drawing/2014/main" val="4210392551"/>
                  </a:ext>
                </a:extLst>
              </a:tr>
              <a:tr h="1284690">
                <a:tc>
                  <a:txBody>
                    <a:bodyPr/>
                    <a:lstStyle/>
                    <a:p>
                      <a:pPr algn="just"/>
                      <a:r>
                        <a:rPr lang="en-US" sz="2400" b="1">
                          <a:latin typeface="Times New Roman" panose="02020603050405020304" pitchFamily="18" charset="0"/>
                          <a:cs typeface="Times New Roman" panose="02020603050405020304" pitchFamily="18" charset="0"/>
                        </a:rPr>
                        <a:t>Hậu điều kiện</a:t>
                      </a:r>
                      <a:endParaRPr lang="en-US" sz="2400">
                        <a:latin typeface="Times New Roman" panose="02020603050405020304" pitchFamily="18" charset="0"/>
                        <a:cs typeface="Times New Roman" panose="02020603050405020304" pitchFamily="18" charset="0"/>
                      </a:endParaRPr>
                    </a:p>
                  </a:txBody>
                  <a:tcPr marL="136847" marR="136847" marT="68424" marB="68424" anchor="ctr"/>
                </a:tc>
                <a:tc>
                  <a:txBody>
                    <a:bodyPr/>
                    <a:lstStyle/>
                    <a:p>
                      <a:pPr marL="342900" indent="-342900" algn="just">
                        <a:buFontTx/>
                        <a:buChar char="-"/>
                      </a:pPr>
                      <a:r>
                        <a:rPr lang="vi-VN" sz="2400">
                          <a:latin typeface="Times New Roman" panose="02020603050405020304" pitchFamily="18" charset="0"/>
                          <a:cs typeface="Times New Roman" panose="02020603050405020304" pitchFamily="18" charset="0"/>
                        </a:rPr>
                        <a:t>Nhân viên mới được thêm thành công vào hệ thống</a:t>
                      </a:r>
                      <a:endParaRPr lang="en-US" sz="2400">
                        <a:latin typeface="Times New Roman" panose="02020603050405020304" pitchFamily="18" charset="0"/>
                        <a:cs typeface="Times New Roman" panose="02020603050405020304" pitchFamily="18" charset="0"/>
                      </a:endParaRPr>
                    </a:p>
                    <a:p>
                      <a:pPr marL="342900" indent="-342900" algn="just">
                        <a:buFontTx/>
                        <a:buChar char="-"/>
                      </a:pPr>
                      <a:r>
                        <a:rPr lang="vi-VN" sz="2400">
                          <a:latin typeface="Times New Roman" panose="02020603050405020304" pitchFamily="18" charset="0"/>
                          <a:cs typeface="Times New Roman" panose="02020603050405020304" pitchFamily="18" charset="0"/>
                        </a:rPr>
                        <a:t>Hệ thống lưu trữ đầy đủ và chính xác thông tin nhân viên mới</a:t>
                      </a:r>
                      <a:endParaRPr lang="en-US" sz="2400">
                        <a:latin typeface="Times New Roman" panose="02020603050405020304" pitchFamily="18" charset="0"/>
                        <a:cs typeface="Times New Roman" panose="02020603050405020304" pitchFamily="18" charset="0"/>
                      </a:endParaRPr>
                    </a:p>
                    <a:p>
                      <a:pPr marL="342900" indent="-342900" algn="just">
                        <a:buFontTx/>
                        <a:buChar char="-"/>
                      </a:pPr>
                      <a:r>
                        <a:rPr lang="vi-VN" sz="2400">
                          <a:latin typeface="Times New Roman" panose="02020603050405020304" pitchFamily="18" charset="0"/>
                          <a:cs typeface="Times New Roman" panose="02020603050405020304" pitchFamily="18" charset="0"/>
                        </a:rPr>
                        <a:t>Quản lý nhận được phản hồi xác nhận từ hệ thống</a:t>
                      </a:r>
                    </a:p>
                  </a:txBody>
                  <a:tcPr marL="136847" marR="136847" marT="68424" marB="68424" anchor="ctr"/>
                </a:tc>
                <a:extLst>
                  <a:ext uri="{0D108BD9-81ED-4DB2-BD59-A6C34878D82A}">
                    <a16:rowId xmlns:a16="http://schemas.microsoft.com/office/drawing/2014/main" val="1303095551"/>
                  </a:ext>
                </a:extLst>
              </a:tr>
            </a:tbl>
          </a:graphicData>
        </a:graphic>
      </p:graphicFrame>
    </p:spTree>
    <p:extLst>
      <p:ext uri="{BB962C8B-B14F-4D97-AF65-F5344CB8AC3E}">
        <p14:creationId xmlns:p14="http://schemas.microsoft.com/office/powerpoint/2010/main" val="1828155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302"/>
        <p:cNvGrpSpPr/>
        <p:nvPr/>
      </p:nvGrpSpPr>
      <p:grpSpPr>
        <a:xfrm>
          <a:off x="0" y="0"/>
          <a:ext cx="0" cy="0"/>
          <a:chOff x="0" y="0"/>
          <a:chExt cx="0" cy="0"/>
        </a:xfrm>
      </p:grpSpPr>
      <p:grpSp>
        <p:nvGrpSpPr>
          <p:cNvPr id="303" name="Google Shape;303;p27"/>
          <p:cNvGrpSpPr/>
          <p:nvPr/>
        </p:nvGrpSpPr>
        <p:grpSpPr>
          <a:xfrm>
            <a:off x="-307735" y="3969493"/>
            <a:ext cx="19047848" cy="6590517"/>
            <a:chOff x="0" y="-57150"/>
            <a:chExt cx="5016717" cy="1735774"/>
          </a:xfrm>
        </p:grpSpPr>
        <p:sp>
          <p:nvSpPr>
            <p:cNvPr id="304" name="Google Shape;304;p27"/>
            <p:cNvSpPr/>
            <p:nvPr/>
          </p:nvSpPr>
          <p:spPr>
            <a:xfrm>
              <a:off x="0" y="0"/>
              <a:ext cx="5016717" cy="1678624"/>
            </a:xfrm>
            <a:custGeom>
              <a:avLst/>
              <a:gdLst/>
              <a:ahLst/>
              <a:cxnLst/>
              <a:rect l="l" t="t" r="r" b="b"/>
              <a:pathLst>
                <a:path w="5016717" h="1678624" extrusionOk="0">
                  <a:moveTo>
                    <a:pt x="0" y="0"/>
                  </a:moveTo>
                  <a:lnTo>
                    <a:pt x="5016717" y="0"/>
                  </a:lnTo>
                  <a:lnTo>
                    <a:pt x="5016717" y="1678624"/>
                  </a:lnTo>
                  <a:lnTo>
                    <a:pt x="0" y="1678624"/>
                  </a:lnTo>
                  <a:close/>
                </a:path>
              </a:pathLst>
            </a:custGeom>
            <a:solidFill>
              <a:srgbClr val="99BCBF"/>
            </a:solidFill>
            <a:ln w="47625" cap="flat" cmpd="sng">
              <a:solidFill>
                <a:srgbClr val="333333"/>
              </a:solidFill>
              <a:prstDash val="solid"/>
              <a:round/>
              <a:headEnd type="none" w="sm" len="sm"/>
              <a:tailEnd type="none" w="sm" len="sm"/>
            </a:ln>
          </p:spPr>
          <p:txBody>
            <a:bodyPr/>
            <a:lstStyle/>
            <a:p>
              <a:endParaRPr lang="en-US"/>
            </a:p>
          </p:txBody>
        </p:sp>
        <p:sp>
          <p:nvSpPr>
            <p:cNvPr id="305" name="Google Shape;305;p27"/>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36" name="Google Shape;336;p27"/>
          <p:cNvPicPr preferRelativeResize="0"/>
          <p:nvPr/>
        </p:nvPicPr>
        <p:blipFill rotWithShape="1">
          <a:blip r:embed="rId3">
            <a:alphaModFix/>
          </a:blip>
          <a:srcRect/>
          <a:stretch/>
        </p:blipFill>
        <p:spPr>
          <a:xfrm>
            <a:off x="16149003" y="910338"/>
            <a:ext cx="1762543" cy="1889665"/>
          </a:xfrm>
          <a:prstGeom prst="rect">
            <a:avLst/>
          </a:prstGeom>
          <a:noFill/>
          <a:ln>
            <a:noFill/>
          </a:ln>
        </p:spPr>
      </p:pic>
      <p:pic>
        <p:nvPicPr>
          <p:cNvPr id="337" name="Google Shape;337;p27"/>
          <p:cNvPicPr preferRelativeResize="0"/>
          <p:nvPr/>
        </p:nvPicPr>
        <p:blipFill rotWithShape="1">
          <a:blip r:embed="rId3">
            <a:alphaModFix/>
          </a:blip>
          <a:srcRect/>
          <a:stretch/>
        </p:blipFill>
        <p:spPr>
          <a:xfrm>
            <a:off x="-875757" y="7838073"/>
            <a:ext cx="1762543" cy="1889665"/>
          </a:xfrm>
          <a:prstGeom prst="rect">
            <a:avLst/>
          </a:prstGeom>
          <a:noFill/>
          <a:ln>
            <a:noFill/>
          </a:ln>
        </p:spPr>
      </p:pic>
      <p:grpSp>
        <p:nvGrpSpPr>
          <p:cNvPr id="14" name="Nhóm 13">
            <a:extLst>
              <a:ext uri="{FF2B5EF4-FFF2-40B4-BE49-F238E27FC236}">
                <a16:creationId xmlns:a16="http://schemas.microsoft.com/office/drawing/2014/main" id="{120CB682-508D-8ABC-63EB-6B1A443FF7AD}"/>
              </a:ext>
            </a:extLst>
          </p:cNvPr>
          <p:cNvGrpSpPr/>
          <p:nvPr/>
        </p:nvGrpSpPr>
        <p:grpSpPr>
          <a:xfrm>
            <a:off x="608563" y="2453889"/>
            <a:ext cx="3524048" cy="6844211"/>
            <a:chOff x="983638" y="2416562"/>
            <a:chExt cx="3524048" cy="6844211"/>
          </a:xfrm>
        </p:grpSpPr>
        <p:grpSp>
          <p:nvGrpSpPr>
            <p:cNvPr id="344" name="Google Shape;344;p27"/>
            <p:cNvGrpSpPr/>
            <p:nvPr/>
          </p:nvGrpSpPr>
          <p:grpSpPr>
            <a:xfrm>
              <a:off x="1128810" y="2562385"/>
              <a:ext cx="3233703" cy="3248198"/>
              <a:chOff x="1813" y="0"/>
              <a:chExt cx="809173" cy="812800"/>
            </a:xfrm>
          </p:grpSpPr>
          <p:sp>
            <p:nvSpPr>
              <p:cNvPr id="345" name="Google Shape;345;p2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47625"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7" name="Google Shape;307;p27"/>
            <p:cNvSpPr txBox="1"/>
            <p:nvPr/>
          </p:nvSpPr>
          <p:spPr>
            <a:xfrm>
              <a:off x="1530800" y="6220024"/>
              <a:ext cx="2429727" cy="738664"/>
            </a:xfrm>
            <a:prstGeom prst="rect">
              <a:avLst/>
            </a:prstGeom>
            <a:noFill/>
            <a:ln>
              <a:noFill/>
            </a:ln>
          </p:spPr>
          <p:txBody>
            <a:bodyPr spcFirstLastPara="1" wrap="square" lIns="0" tIns="0" rIns="0" bIns="0" anchor="t" anchorCtr="0">
              <a:spAutoFit/>
            </a:bodyPr>
            <a:lstStyle/>
            <a:p>
              <a:pPr algn="ctr"/>
              <a:r>
                <a:rPr lang="en-US" sz="2400">
                  <a:latin typeface="Times New Roman" panose="02020603050405020304" pitchFamily="18" charset="0"/>
                  <a:cs typeface="Times New Roman" panose="02020603050405020304" pitchFamily="18" charset="0"/>
                </a:rPr>
                <a:t>Trịnh Long Vũ</a:t>
              </a:r>
            </a:p>
            <a:p>
              <a:pPr algn="ctr"/>
              <a:r>
                <a:rPr lang="en-US" sz="2400">
                  <a:latin typeface="Times New Roman" panose="02020603050405020304" pitchFamily="18" charset="0"/>
                  <a:cs typeface="Times New Roman" panose="02020603050405020304" pitchFamily="18" charset="0"/>
                </a:rPr>
                <a:t>20223831- Leader</a:t>
              </a:r>
            </a:p>
          </p:txBody>
        </p:sp>
        <p:sp>
          <p:nvSpPr>
            <p:cNvPr id="339" name="Google Shape;339;p27"/>
            <p:cNvSpPr txBox="1"/>
            <p:nvPr/>
          </p:nvSpPr>
          <p:spPr>
            <a:xfrm>
              <a:off x="1090899" y="7414114"/>
              <a:ext cx="3309524" cy="1846659"/>
            </a:xfrm>
            <a:prstGeom prst="rect">
              <a:avLst/>
            </a:prstGeom>
            <a:noFill/>
            <a:ln>
              <a:noFill/>
            </a:ln>
          </p:spPr>
          <p:txBody>
            <a:bodyPr spcFirstLastPara="1" wrap="square" lIns="0" tIns="0" rIns="0" bIns="0" anchor="t" anchorCtr="0">
              <a:spAutoFit/>
            </a:bodyPr>
            <a:lstStyle/>
            <a:p>
              <a:pPr algn="just"/>
              <a:r>
                <a:rPr lang="en-US" sz="2400">
                  <a:latin typeface="Times New Roman" panose="02020603050405020304" pitchFamily="18" charset="0"/>
                  <a:cs typeface="Times New Roman" panose="02020603050405020304" pitchFamily="18" charset="0"/>
                </a:rPr>
                <a:t>Nhiệm vụ:</a:t>
              </a:r>
            </a:p>
            <a:p>
              <a:pPr marL="342900" indent="-34290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L</a:t>
              </a:r>
              <a:r>
                <a:rPr lang="en-US" sz="2400" b="0" i="0" u="none" strike="noStrike">
                  <a:solidFill>
                    <a:srgbClr val="000000"/>
                  </a:solidFill>
                  <a:effectLst/>
                  <a:latin typeface="Times New Roman" panose="02020603050405020304" pitchFamily="18" charset="0"/>
                  <a:cs typeface="Times New Roman" panose="02020603050405020304" pitchFamily="18" charset="0"/>
                </a:rPr>
                <a:t>ên kế hoạch, quản lí tiến độ công việc</a:t>
              </a:r>
            </a:p>
            <a:p>
              <a:pPr marL="342900" indent="-34290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Hỗ trợ code</a:t>
              </a:r>
              <a:r>
                <a:rPr lang="en-US" sz="2400" b="0" i="0" u="none" strike="noStrike">
                  <a:solidFill>
                    <a:srgbClr val="000000"/>
                  </a:solidFill>
                  <a:effectLst/>
                  <a:latin typeface="Times New Roman" panose="02020603050405020304" pitchFamily="18" charset="0"/>
                  <a:cs typeface="Times New Roman" panose="02020603050405020304" pitchFamily="18" charset="0"/>
                </a:rPr>
                <a:t> backend</a:t>
              </a:r>
            </a:p>
            <a:p>
              <a:pPr marL="342900" indent="-342900" algn="just">
                <a:buFont typeface="Arial" panose="020B0604020202020204" pitchFamily="34" charset="0"/>
                <a:buChar char="•"/>
              </a:pPr>
              <a:r>
                <a:rPr lang="en-US" sz="2400" b="0" i="0" u="none" strike="noStrike">
                  <a:solidFill>
                    <a:srgbClr val="000000"/>
                  </a:solidFill>
                  <a:effectLst/>
                  <a:latin typeface="Times New Roman" panose="02020603050405020304" pitchFamily="18" charset="0"/>
                  <a:cs typeface="Times New Roman" panose="02020603050405020304" pitchFamily="18" charset="0"/>
                </a:rPr>
                <a:t>Báo cáo</a:t>
              </a:r>
            </a:p>
          </p:txBody>
        </p:sp>
        <p:grpSp>
          <p:nvGrpSpPr>
            <p:cNvPr id="341" name="Google Shape;341;p27"/>
            <p:cNvGrpSpPr/>
            <p:nvPr/>
          </p:nvGrpSpPr>
          <p:grpSpPr>
            <a:xfrm>
              <a:off x="983638" y="2416562"/>
              <a:ext cx="3524048" cy="3539844"/>
              <a:chOff x="1813" y="0"/>
              <a:chExt cx="809173" cy="812800"/>
            </a:xfrm>
          </p:grpSpPr>
          <p:sp>
            <p:nvSpPr>
              <p:cNvPr id="342" name="Google Shape;342;p2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FA084"/>
              </a:solidFill>
              <a:ln w="47625"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47" name="Google Shape;347;p27"/>
            <p:cNvPicPr preferRelativeResize="0"/>
            <p:nvPr/>
          </p:nvPicPr>
          <p:blipFill>
            <a:blip r:embed="rId4"/>
            <a:srcRect t="16695" b="16695"/>
            <a:stretch/>
          </p:blipFill>
          <p:spPr>
            <a:xfrm>
              <a:off x="1147814" y="2589848"/>
              <a:ext cx="3195900" cy="3193200"/>
            </a:xfrm>
            <a:prstGeom prst="ellipse">
              <a:avLst/>
            </a:prstGeom>
            <a:noFill/>
            <a:ln>
              <a:noFill/>
            </a:ln>
          </p:spPr>
        </p:pic>
      </p:grpSp>
      <p:grpSp>
        <p:nvGrpSpPr>
          <p:cNvPr id="26" name="Nhóm 25">
            <a:extLst>
              <a:ext uri="{FF2B5EF4-FFF2-40B4-BE49-F238E27FC236}">
                <a16:creationId xmlns:a16="http://schemas.microsoft.com/office/drawing/2014/main" id="{EEEE20B7-13E8-1599-CC5D-6CA994C8A08C}"/>
              </a:ext>
            </a:extLst>
          </p:cNvPr>
          <p:cNvGrpSpPr/>
          <p:nvPr/>
        </p:nvGrpSpPr>
        <p:grpSpPr>
          <a:xfrm>
            <a:off x="14203814" y="2522097"/>
            <a:ext cx="3524048" cy="6500862"/>
            <a:chOff x="5191441" y="2416562"/>
            <a:chExt cx="3524048" cy="6500862"/>
          </a:xfrm>
        </p:grpSpPr>
        <p:grpSp>
          <p:nvGrpSpPr>
            <p:cNvPr id="312" name="Google Shape;312;p27"/>
            <p:cNvGrpSpPr/>
            <p:nvPr/>
          </p:nvGrpSpPr>
          <p:grpSpPr>
            <a:xfrm>
              <a:off x="5336613" y="2562385"/>
              <a:ext cx="3233703" cy="3248198"/>
              <a:chOff x="1813" y="0"/>
              <a:chExt cx="809173" cy="812800"/>
            </a:xfrm>
          </p:grpSpPr>
          <p:sp>
            <p:nvSpPr>
              <p:cNvPr id="313" name="Google Shape;313;p2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47625"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9" name="Google Shape;309;p27"/>
            <p:cNvGrpSpPr/>
            <p:nvPr/>
          </p:nvGrpSpPr>
          <p:grpSpPr>
            <a:xfrm>
              <a:off x="5191441" y="2416562"/>
              <a:ext cx="3524048" cy="3539844"/>
              <a:chOff x="1813" y="0"/>
              <a:chExt cx="809173" cy="812800"/>
            </a:xfrm>
          </p:grpSpPr>
          <p:sp>
            <p:nvSpPr>
              <p:cNvPr id="310" name="Google Shape;310;p2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9B458"/>
              </a:solidFill>
              <a:ln w="47625"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16" name="Google Shape;316;p27"/>
            <p:cNvSpPr txBox="1"/>
            <p:nvPr/>
          </p:nvSpPr>
          <p:spPr>
            <a:xfrm>
              <a:off x="5738604" y="6220024"/>
              <a:ext cx="2429727" cy="738664"/>
            </a:xfrm>
            <a:prstGeom prst="rect">
              <a:avLst/>
            </a:prstGeom>
            <a:noFill/>
            <a:ln>
              <a:noFill/>
            </a:ln>
          </p:spPr>
          <p:txBody>
            <a:bodyPr spcFirstLastPara="1" wrap="square" lIns="0" tIns="0" rIns="0" bIns="0" anchor="t" anchorCtr="0">
              <a:spAutoFit/>
            </a:bodyPr>
            <a:lstStyle/>
            <a:p>
              <a:pPr algn="ctr"/>
              <a:r>
                <a:rPr lang="en-US" sz="2400">
                  <a:latin typeface="Times New Roman" panose="02020603050405020304" pitchFamily="18" charset="0"/>
                  <a:cs typeface="Times New Roman" panose="02020603050405020304" pitchFamily="18" charset="0"/>
                </a:rPr>
                <a:t>Nguyễn Tuấn Anh</a:t>
              </a:r>
            </a:p>
            <a:p>
              <a:pPr algn="ctr"/>
              <a:r>
                <a:rPr lang="en-US" sz="2400">
                  <a:latin typeface="Times New Roman" panose="02020603050405020304" pitchFamily="18" charset="0"/>
                  <a:cs typeface="Times New Roman" panose="02020603050405020304" pitchFamily="18" charset="0"/>
                </a:rPr>
                <a:t>20223855</a:t>
              </a:r>
            </a:p>
          </p:txBody>
        </p:sp>
        <p:pic>
          <p:nvPicPr>
            <p:cNvPr id="348" name="Google Shape;348;p27"/>
            <p:cNvPicPr preferRelativeResize="0"/>
            <p:nvPr/>
          </p:nvPicPr>
          <p:blipFill>
            <a:blip r:embed="rId5"/>
            <a:srcRect t="16795" b="16795"/>
            <a:stretch/>
          </p:blipFill>
          <p:spPr>
            <a:xfrm>
              <a:off x="5355502" y="2589848"/>
              <a:ext cx="3195900" cy="3193200"/>
            </a:xfrm>
            <a:prstGeom prst="ellipse">
              <a:avLst/>
            </a:prstGeom>
            <a:noFill/>
            <a:ln>
              <a:noFill/>
            </a:ln>
          </p:spPr>
        </p:pic>
        <p:sp>
          <p:nvSpPr>
            <p:cNvPr id="3" name="Hộp Văn bản 2">
              <a:extLst>
                <a:ext uri="{FF2B5EF4-FFF2-40B4-BE49-F238E27FC236}">
                  <a16:creationId xmlns:a16="http://schemas.microsoft.com/office/drawing/2014/main" id="{F2BE2639-ED16-0CDB-67AC-BEAA84EBFD89}"/>
                </a:ext>
              </a:extLst>
            </p:cNvPr>
            <p:cNvSpPr txBox="1"/>
            <p:nvPr/>
          </p:nvSpPr>
          <p:spPr>
            <a:xfrm>
              <a:off x="5298690" y="7347764"/>
              <a:ext cx="3309524" cy="1569660"/>
            </a:xfrm>
            <a:prstGeom prst="rect">
              <a:avLst/>
            </a:prstGeom>
            <a:noFill/>
          </p:spPr>
          <p:txBody>
            <a:bodyPr wrap="square">
              <a:spAutoFit/>
            </a:bodyPr>
            <a:lstStyle/>
            <a:p>
              <a:pPr algn="just"/>
              <a:r>
                <a:rPr lang="en-US" sz="2400">
                  <a:latin typeface="Times New Roman" panose="02020603050405020304" pitchFamily="18" charset="0"/>
                  <a:cs typeface="Times New Roman" panose="02020603050405020304" pitchFamily="18" charset="0"/>
                </a:rPr>
                <a:t>Nhiệm vụ:</a:t>
              </a:r>
            </a:p>
            <a:p>
              <a:pPr marL="342900" indent="-34290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Bẫy lỗi, kiểm thử</a:t>
              </a:r>
            </a:p>
            <a:p>
              <a:pPr marL="342900" indent="-34290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Báo cáo</a:t>
              </a:r>
            </a:p>
            <a:p>
              <a:pPr marL="342900" indent="-34290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Thuyết trình sản phẩm</a:t>
              </a:r>
              <a:endParaRPr lang="en-US" sz="2400" b="0" i="0" u="none" strike="noStrike">
                <a:solidFill>
                  <a:srgbClr val="000000"/>
                </a:solidFill>
                <a:effectLst/>
                <a:latin typeface="Times New Roman" panose="02020603050405020304" pitchFamily="18" charset="0"/>
                <a:cs typeface="Times New Roman" panose="02020603050405020304" pitchFamily="18" charset="0"/>
              </a:endParaRPr>
            </a:p>
          </p:txBody>
        </p:sp>
      </p:grpSp>
      <p:grpSp>
        <p:nvGrpSpPr>
          <p:cNvPr id="29" name="Nhóm 28">
            <a:extLst>
              <a:ext uri="{FF2B5EF4-FFF2-40B4-BE49-F238E27FC236}">
                <a16:creationId xmlns:a16="http://schemas.microsoft.com/office/drawing/2014/main" id="{B8FAFE36-D13C-597A-B586-77022B532857}"/>
              </a:ext>
            </a:extLst>
          </p:cNvPr>
          <p:cNvGrpSpPr/>
          <p:nvPr/>
        </p:nvGrpSpPr>
        <p:grpSpPr>
          <a:xfrm>
            <a:off x="5162482" y="2453889"/>
            <a:ext cx="3524048" cy="6890377"/>
            <a:chOff x="9399245" y="2416562"/>
            <a:chExt cx="3524048" cy="6890377"/>
          </a:xfrm>
        </p:grpSpPr>
        <p:grpSp>
          <p:nvGrpSpPr>
            <p:cNvPr id="318" name="Google Shape;318;p27"/>
            <p:cNvGrpSpPr/>
            <p:nvPr/>
          </p:nvGrpSpPr>
          <p:grpSpPr>
            <a:xfrm>
              <a:off x="9399245" y="2416562"/>
              <a:ext cx="3524048" cy="3539844"/>
              <a:chOff x="1813" y="0"/>
              <a:chExt cx="809173" cy="812800"/>
            </a:xfrm>
          </p:grpSpPr>
          <p:sp>
            <p:nvSpPr>
              <p:cNvPr id="319" name="Google Shape;319;p2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171D4"/>
              </a:solidFill>
              <a:ln w="47625"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1" name="Google Shape;321;p27"/>
            <p:cNvGrpSpPr/>
            <p:nvPr/>
          </p:nvGrpSpPr>
          <p:grpSpPr>
            <a:xfrm>
              <a:off x="9544417" y="2562385"/>
              <a:ext cx="3233703" cy="3248198"/>
              <a:chOff x="1813" y="0"/>
              <a:chExt cx="809173" cy="812800"/>
            </a:xfrm>
          </p:grpSpPr>
          <p:sp>
            <p:nvSpPr>
              <p:cNvPr id="322" name="Google Shape;322;p2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47625"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25" name="Google Shape;325;p27"/>
            <p:cNvSpPr txBox="1"/>
            <p:nvPr/>
          </p:nvSpPr>
          <p:spPr>
            <a:xfrm>
              <a:off x="9946407" y="6220024"/>
              <a:ext cx="2429727" cy="738664"/>
            </a:xfrm>
            <a:prstGeom prst="rect">
              <a:avLst/>
            </a:prstGeom>
            <a:noFill/>
            <a:ln>
              <a:noFill/>
            </a:ln>
          </p:spPr>
          <p:txBody>
            <a:bodyPr spcFirstLastPara="1" wrap="square" lIns="0" tIns="0" rIns="0" bIns="0" anchor="t" anchorCtr="0">
              <a:spAutoFit/>
            </a:bodyPr>
            <a:lstStyle/>
            <a:p>
              <a:pPr algn="ctr"/>
              <a:r>
                <a:rPr lang="en-US" sz="2400">
                  <a:latin typeface="Times New Roman" panose="02020603050405020304" pitchFamily="18" charset="0"/>
                  <a:cs typeface="Times New Roman" panose="02020603050405020304" pitchFamily="18" charset="0"/>
                </a:rPr>
                <a:t>Đinh Sỹ Đoàn</a:t>
              </a:r>
            </a:p>
            <a:p>
              <a:pPr algn="ctr"/>
              <a:r>
                <a:rPr lang="en-US" sz="2400">
                  <a:solidFill>
                    <a:schemeClr val="dk1"/>
                  </a:solidFill>
                  <a:latin typeface="Times New Roman" panose="02020603050405020304" pitchFamily="18" charset="0"/>
                  <a:cs typeface="Times New Roman" panose="02020603050405020304" pitchFamily="18" charset="0"/>
                  <a:sym typeface="Ubuntu"/>
                </a:rPr>
                <a:t>20223910</a:t>
              </a:r>
              <a:endParaRPr lang="en-US" sz="2400">
                <a:latin typeface="Times New Roman" panose="02020603050405020304" pitchFamily="18" charset="0"/>
                <a:cs typeface="Times New Roman" panose="02020603050405020304" pitchFamily="18" charset="0"/>
              </a:endParaRPr>
            </a:p>
          </p:txBody>
        </p:sp>
        <p:pic>
          <p:nvPicPr>
            <p:cNvPr id="349" name="Google Shape;349;p27"/>
            <p:cNvPicPr preferRelativeResize="0"/>
            <p:nvPr/>
          </p:nvPicPr>
          <p:blipFill>
            <a:blip r:embed="rId6"/>
            <a:srcRect t="16725" b="16725"/>
            <a:stretch/>
          </p:blipFill>
          <p:spPr>
            <a:xfrm>
              <a:off x="9571402" y="2589848"/>
              <a:ext cx="3195900" cy="3193200"/>
            </a:xfrm>
            <a:prstGeom prst="ellipse">
              <a:avLst/>
            </a:prstGeom>
            <a:noFill/>
            <a:ln>
              <a:noFill/>
            </a:ln>
          </p:spPr>
        </p:pic>
        <p:sp>
          <p:nvSpPr>
            <p:cNvPr id="5" name="Hộp Văn bản 4">
              <a:extLst>
                <a:ext uri="{FF2B5EF4-FFF2-40B4-BE49-F238E27FC236}">
                  <a16:creationId xmlns:a16="http://schemas.microsoft.com/office/drawing/2014/main" id="{9FF705D1-24F0-B6D4-8C51-6B7C03000633}"/>
                </a:ext>
              </a:extLst>
            </p:cNvPr>
            <p:cNvSpPr txBox="1"/>
            <p:nvPr/>
          </p:nvSpPr>
          <p:spPr>
            <a:xfrm>
              <a:off x="9662310" y="7367947"/>
              <a:ext cx="2997915" cy="1938992"/>
            </a:xfrm>
            <a:prstGeom prst="rect">
              <a:avLst/>
            </a:prstGeom>
            <a:noFill/>
          </p:spPr>
          <p:txBody>
            <a:bodyPr wrap="square">
              <a:spAutoFit/>
            </a:bodyPr>
            <a:lstStyle/>
            <a:p>
              <a:pPr algn="just"/>
              <a:r>
                <a:rPr lang="en-US" sz="2400">
                  <a:latin typeface="Times New Roman" panose="02020603050405020304" pitchFamily="18" charset="0"/>
                  <a:cs typeface="Times New Roman" panose="02020603050405020304" pitchFamily="18" charset="0"/>
                </a:rPr>
                <a:t>Nhiệm vụ:</a:t>
              </a:r>
            </a:p>
            <a:p>
              <a:pPr marL="342900" indent="-34290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Thiết kế use case, diagram</a:t>
              </a:r>
            </a:p>
            <a:p>
              <a:pPr marL="342900" indent="-34290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Thiết kế database</a:t>
              </a:r>
              <a:endParaRPr lang="en-US" sz="2400" b="0" i="0" u="none" strike="noStrike">
                <a:solidFill>
                  <a:srgbClr val="000000"/>
                </a:solidFill>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b="0" i="0" u="none" strike="noStrike">
                  <a:solidFill>
                    <a:srgbClr val="000000"/>
                  </a:solidFill>
                  <a:effectLst/>
                  <a:latin typeface="Times New Roman" panose="02020603050405020304" pitchFamily="18" charset="0"/>
                  <a:cs typeface="Times New Roman" panose="02020603050405020304" pitchFamily="18" charset="0"/>
                </a:rPr>
                <a:t>Báo cáo</a:t>
              </a:r>
            </a:p>
          </p:txBody>
        </p:sp>
      </p:grpSp>
      <p:grpSp>
        <p:nvGrpSpPr>
          <p:cNvPr id="28" name="Nhóm 27">
            <a:extLst>
              <a:ext uri="{FF2B5EF4-FFF2-40B4-BE49-F238E27FC236}">
                <a16:creationId xmlns:a16="http://schemas.microsoft.com/office/drawing/2014/main" id="{76FA71A5-11B4-C762-F8D5-2ADE2874E87E}"/>
              </a:ext>
            </a:extLst>
          </p:cNvPr>
          <p:cNvGrpSpPr/>
          <p:nvPr/>
        </p:nvGrpSpPr>
        <p:grpSpPr>
          <a:xfrm>
            <a:off x="9683148" y="2453889"/>
            <a:ext cx="3524048" cy="7629041"/>
            <a:chOff x="13607048" y="2416562"/>
            <a:chExt cx="3524048" cy="7629041"/>
          </a:xfrm>
        </p:grpSpPr>
        <p:grpSp>
          <p:nvGrpSpPr>
            <p:cNvPr id="330" name="Google Shape;330;p27"/>
            <p:cNvGrpSpPr/>
            <p:nvPr/>
          </p:nvGrpSpPr>
          <p:grpSpPr>
            <a:xfrm>
              <a:off x="13752220" y="2562385"/>
              <a:ext cx="3233703" cy="3248198"/>
              <a:chOff x="1813" y="0"/>
              <a:chExt cx="809173" cy="812800"/>
            </a:xfrm>
          </p:grpSpPr>
          <p:sp>
            <p:nvSpPr>
              <p:cNvPr id="331" name="Google Shape;331;p2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47625"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7" name="Google Shape;327;p27"/>
            <p:cNvGrpSpPr/>
            <p:nvPr/>
          </p:nvGrpSpPr>
          <p:grpSpPr>
            <a:xfrm>
              <a:off x="13607048" y="2416562"/>
              <a:ext cx="3524048" cy="3539844"/>
              <a:chOff x="1813" y="0"/>
              <a:chExt cx="809173" cy="812800"/>
            </a:xfrm>
          </p:grpSpPr>
          <p:sp>
            <p:nvSpPr>
              <p:cNvPr id="328" name="Google Shape;328;p2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9A1BF"/>
              </a:solidFill>
              <a:ln w="47625"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34" name="Google Shape;334;p27"/>
            <p:cNvSpPr txBox="1"/>
            <p:nvPr/>
          </p:nvSpPr>
          <p:spPr>
            <a:xfrm>
              <a:off x="14154210" y="6220024"/>
              <a:ext cx="2429727" cy="738664"/>
            </a:xfrm>
            <a:prstGeom prst="rect">
              <a:avLst/>
            </a:prstGeom>
            <a:noFill/>
            <a:ln>
              <a:noFill/>
            </a:ln>
          </p:spPr>
          <p:txBody>
            <a:bodyPr spcFirstLastPara="1" wrap="square" lIns="0" tIns="0" rIns="0" bIns="0" anchor="t" anchorCtr="0">
              <a:spAutoFit/>
            </a:bodyPr>
            <a:lstStyle/>
            <a:p>
              <a:pPr algn="ctr"/>
              <a:r>
                <a:rPr lang="en-US" sz="2400">
                  <a:latin typeface="Times New Roman" panose="02020603050405020304" pitchFamily="18" charset="0"/>
                  <a:cs typeface="Times New Roman" panose="02020603050405020304" pitchFamily="18" charset="0"/>
                </a:rPr>
                <a:t>Vũ Minh Đức</a:t>
              </a:r>
            </a:p>
            <a:p>
              <a:pPr algn="ctr"/>
              <a:r>
                <a:rPr lang="en-US" sz="2400">
                  <a:latin typeface="Times New Roman" panose="02020603050405020304" pitchFamily="18" charset="0"/>
                  <a:cs typeface="Times New Roman" panose="02020603050405020304" pitchFamily="18" charset="0"/>
                </a:rPr>
                <a:t>2023339</a:t>
              </a:r>
            </a:p>
          </p:txBody>
        </p:sp>
        <p:pic>
          <p:nvPicPr>
            <p:cNvPr id="350" name="Google Shape;350;p27"/>
            <p:cNvPicPr preferRelativeResize="0"/>
            <p:nvPr/>
          </p:nvPicPr>
          <p:blipFill>
            <a:blip r:embed="rId7"/>
            <a:srcRect t="16648" b="16648"/>
            <a:stretch/>
          </p:blipFill>
          <p:spPr>
            <a:xfrm>
              <a:off x="13775133" y="2589848"/>
              <a:ext cx="3195900" cy="3193200"/>
            </a:xfrm>
            <a:prstGeom prst="ellipse">
              <a:avLst/>
            </a:prstGeom>
            <a:noFill/>
            <a:ln>
              <a:noFill/>
            </a:ln>
          </p:spPr>
        </p:pic>
        <p:sp>
          <p:nvSpPr>
            <p:cNvPr id="7" name="Hộp Văn bản 6">
              <a:extLst>
                <a:ext uri="{FF2B5EF4-FFF2-40B4-BE49-F238E27FC236}">
                  <a16:creationId xmlns:a16="http://schemas.microsoft.com/office/drawing/2014/main" id="{D458320B-5C29-5E00-DC10-4AFB2029E281}"/>
                </a:ext>
              </a:extLst>
            </p:cNvPr>
            <p:cNvSpPr txBox="1"/>
            <p:nvPr/>
          </p:nvSpPr>
          <p:spPr>
            <a:xfrm>
              <a:off x="14020438" y="7367947"/>
              <a:ext cx="2697265" cy="2677656"/>
            </a:xfrm>
            <a:prstGeom prst="rect">
              <a:avLst/>
            </a:prstGeom>
            <a:noFill/>
          </p:spPr>
          <p:txBody>
            <a:bodyPr wrap="square">
              <a:spAutoFit/>
            </a:bodyPr>
            <a:lstStyle/>
            <a:p>
              <a:pPr algn="just"/>
              <a:r>
                <a:rPr lang="en-US" sz="2400">
                  <a:latin typeface="Times New Roman" panose="02020603050405020304" pitchFamily="18" charset="0"/>
                  <a:cs typeface="Times New Roman" panose="02020603050405020304" pitchFamily="18" charset="0"/>
                </a:rPr>
                <a:t>Nhiệm vụ:</a:t>
              </a:r>
            </a:p>
            <a:p>
              <a:pPr marL="342900" indent="-34290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Xây dựng frontend ,backend</a:t>
              </a:r>
            </a:p>
            <a:p>
              <a:pPr marL="342900" indent="-34290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Xây dựng các tính năng</a:t>
              </a:r>
            </a:p>
            <a:p>
              <a:pPr marL="342900" indent="-34290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Báo cáo</a:t>
              </a:r>
              <a:endParaRPr lang="en-US" sz="2400" b="0" i="0" u="none" strike="noStrike">
                <a:solidFill>
                  <a:srgbClr val="000000"/>
                </a:solidFill>
                <a:effectLst/>
                <a:latin typeface="Times New Roman" panose="02020603050405020304" pitchFamily="18" charset="0"/>
                <a:cs typeface="Times New Roman" panose="02020603050405020304" pitchFamily="18" charset="0"/>
              </a:endParaRPr>
            </a:p>
          </p:txBody>
        </p:sp>
      </p:grpSp>
      <p:sp>
        <p:nvSpPr>
          <p:cNvPr id="8" name="Google Shape;366;p29">
            <a:extLst>
              <a:ext uri="{FF2B5EF4-FFF2-40B4-BE49-F238E27FC236}">
                <a16:creationId xmlns:a16="http://schemas.microsoft.com/office/drawing/2014/main" id="{4E042980-8F9A-751A-DFE0-26F9AC9C6DC5}"/>
              </a:ext>
            </a:extLst>
          </p:cNvPr>
          <p:cNvSpPr txBox="1"/>
          <p:nvPr/>
        </p:nvSpPr>
        <p:spPr>
          <a:xfrm>
            <a:off x="4433305" y="237898"/>
            <a:ext cx="9423327" cy="2215991"/>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8000" b="1" i="0" u="none" strike="noStrike" cap="none">
                <a:solidFill>
                  <a:srgbClr val="F28383"/>
                </a:solidFill>
                <a:latin typeface="Times New Roman" panose="02020603050405020304" pitchFamily="18" charset="0"/>
                <a:ea typeface="Ubuntu"/>
                <a:cs typeface="Times New Roman" panose="02020603050405020304" pitchFamily="18" charset="0"/>
                <a:sym typeface="Ubuntu"/>
              </a:rPr>
              <a:t>Giới thiệu thành viên</a:t>
            </a:r>
            <a:br>
              <a:rPr lang="en-US" sz="8000" b="1" i="0" u="none" strike="noStrike" cap="none">
                <a:solidFill>
                  <a:srgbClr val="F28383"/>
                </a:solidFill>
                <a:latin typeface="Times New Roman" panose="02020603050405020304" pitchFamily="18" charset="0"/>
                <a:ea typeface="Ubuntu"/>
                <a:cs typeface="Times New Roman" panose="02020603050405020304" pitchFamily="18" charset="0"/>
                <a:sym typeface="Ubuntu"/>
              </a:rPr>
            </a:br>
            <a:r>
              <a:rPr lang="en-US" sz="8000" b="1" i="0" u="none" strike="noStrike" cap="none">
                <a:solidFill>
                  <a:srgbClr val="F28383"/>
                </a:solidFill>
                <a:latin typeface="Times New Roman" panose="02020603050405020304" pitchFamily="18" charset="0"/>
                <a:ea typeface="Ubuntu"/>
                <a:cs typeface="Times New Roman" panose="02020603050405020304" pitchFamily="18" charset="0"/>
                <a:sym typeface="Ubuntu"/>
              </a:rPr>
              <a:t>Nhóm 22</a:t>
            </a:r>
            <a:endParaRPr sz="8000">
              <a:solidFill>
                <a:srgbClr val="F28383"/>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413">
          <a:extLst>
            <a:ext uri="{FF2B5EF4-FFF2-40B4-BE49-F238E27FC236}">
              <a16:creationId xmlns:a16="http://schemas.microsoft.com/office/drawing/2014/main" id="{22931155-0B93-999C-CF09-F64850111B56}"/>
            </a:ext>
          </a:extLst>
        </p:cNvPr>
        <p:cNvGrpSpPr/>
        <p:nvPr/>
      </p:nvGrpSpPr>
      <p:grpSpPr>
        <a:xfrm>
          <a:off x="0" y="0"/>
          <a:ext cx="0" cy="0"/>
          <a:chOff x="0" y="0"/>
          <a:chExt cx="0" cy="0"/>
        </a:xfrm>
      </p:grpSpPr>
      <p:graphicFrame>
        <p:nvGraphicFramePr>
          <p:cNvPr id="4" name="Bảng 3">
            <a:extLst>
              <a:ext uri="{FF2B5EF4-FFF2-40B4-BE49-F238E27FC236}">
                <a16:creationId xmlns:a16="http://schemas.microsoft.com/office/drawing/2014/main" id="{8157CF32-67CE-6EF2-0A6B-4412BEC75D61}"/>
              </a:ext>
            </a:extLst>
          </p:cNvPr>
          <p:cNvGraphicFramePr>
            <a:graphicFrameLocks noGrp="1"/>
          </p:cNvGraphicFramePr>
          <p:nvPr>
            <p:extLst>
              <p:ext uri="{D42A27DB-BD31-4B8C-83A1-F6EECF244321}">
                <p14:modId xmlns:p14="http://schemas.microsoft.com/office/powerpoint/2010/main" val="2159528383"/>
              </p:ext>
            </p:extLst>
          </p:nvPr>
        </p:nvGraphicFramePr>
        <p:xfrm>
          <a:off x="1605064" y="851897"/>
          <a:ext cx="15077872" cy="8583205"/>
        </p:xfrm>
        <a:graphic>
          <a:graphicData uri="http://schemas.openxmlformats.org/drawingml/2006/table">
            <a:tbl>
              <a:tblPr>
                <a:tableStyleId>{5DA37D80-6434-44D0-A028-1B22A696006F}</a:tableStyleId>
              </a:tblPr>
              <a:tblGrid>
                <a:gridCol w="3143509">
                  <a:extLst>
                    <a:ext uri="{9D8B030D-6E8A-4147-A177-3AD203B41FA5}">
                      <a16:colId xmlns:a16="http://schemas.microsoft.com/office/drawing/2014/main" val="681578696"/>
                    </a:ext>
                  </a:extLst>
                </a:gridCol>
                <a:gridCol w="11934363">
                  <a:extLst>
                    <a:ext uri="{9D8B030D-6E8A-4147-A177-3AD203B41FA5}">
                      <a16:colId xmlns:a16="http://schemas.microsoft.com/office/drawing/2014/main" val="1514435789"/>
                    </a:ext>
                  </a:extLst>
                </a:gridCol>
              </a:tblGrid>
              <a:tr h="407476">
                <a:tc>
                  <a:txBody>
                    <a:bodyPr/>
                    <a:lstStyle/>
                    <a:p>
                      <a:pPr algn="just"/>
                      <a:r>
                        <a:rPr lang="en-US" sz="2400" b="1">
                          <a:latin typeface="Times New Roman" panose="02020603050405020304" pitchFamily="18" charset="0"/>
                          <a:cs typeface="Times New Roman" panose="02020603050405020304" pitchFamily="18" charset="0"/>
                        </a:rPr>
                        <a:t>Mục</a:t>
                      </a:r>
                    </a:p>
                  </a:txBody>
                  <a:tcPr marL="122243" marR="122243" marT="61121" marB="61121" anchor="ctr"/>
                </a:tc>
                <a:tc>
                  <a:txBody>
                    <a:bodyPr/>
                    <a:lstStyle/>
                    <a:p>
                      <a:pPr algn="just"/>
                      <a:r>
                        <a:rPr lang="en-US" sz="2400" b="1">
                          <a:latin typeface="Times New Roman" panose="02020603050405020304" pitchFamily="18" charset="0"/>
                          <a:cs typeface="Times New Roman" panose="02020603050405020304" pitchFamily="18" charset="0"/>
                        </a:rPr>
                        <a:t>Nội dung</a:t>
                      </a:r>
                    </a:p>
                  </a:txBody>
                  <a:tcPr marL="122243" marR="122243" marT="61121" marB="61121" anchor="ctr"/>
                </a:tc>
                <a:extLst>
                  <a:ext uri="{0D108BD9-81ED-4DB2-BD59-A6C34878D82A}">
                    <a16:rowId xmlns:a16="http://schemas.microsoft.com/office/drawing/2014/main" val="39477687"/>
                  </a:ext>
                </a:extLst>
              </a:tr>
              <a:tr h="407476">
                <a:tc>
                  <a:txBody>
                    <a:bodyPr/>
                    <a:lstStyle/>
                    <a:p>
                      <a:pPr algn="just"/>
                      <a:r>
                        <a:rPr lang="en-US" sz="2400" b="1">
                          <a:latin typeface="Times New Roman" panose="02020603050405020304" pitchFamily="18" charset="0"/>
                          <a:cs typeface="Times New Roman" panose="02020603050405020304" pitchFamily="18" charset="0"/>
                        </a:rPr>
                        <a:t>Tên Use Case</a:t>
                      </a:r>
                      <a:endParaRPr lang="en-US" sz="2400">
                        <a:latin typeface="Times New Roman" panose="02020603050405020304" pitchFamily="18" charset="0"/>
                        <a:cs typeface="Times New Roman" panose="02020603050405020304" pitchFamily="18" charset="0"/>
                      </a:endParaRPr>
                    </a:p>
                  </a:txBody>
                  <a:tcPr marL="122243" marR="122243" marT="61121" marB="61121" anchor="ctr"/>
                </a:tc>
                <a:tc>
                  <a:txBody>
                    <a:bodyPr/>
                    <a:lstStyle/>
                    <a:p>
                      <a:pPr algn="just"/>
                      <a:r>
                        <a:rPr lang="en-US" sz="2400">
                          <a:latin typeface="Times New Roman" panose="02020603050405020304" pitchFamily="18" charset="0"/>
                          <a:cs typeface="Times New Roman" panose="02020603050405020304" pitchFamily="18" charset="0"/>
                        </a:rPr>
                        <a:t>Xoá nhân viên</a:t>
                      </a:r>
                    </a:p>
                  </a:txBody>
                  <a:tcPr marL="122243" marR="122243" marT="61121" marB="61121" anchor="ctr"/>
                </a:tc>
                <a:extLst>
                  <a:ext uri="{0D108BD9-81ED-4DB2-BD59-A6C34878D82A}">
                    <a16:rowId xmlns:a16="http://schemas.microsoft.com/office/drawing/2014/main" val="1173085085"/>
                  </a:ext>
                </a:extLst>
              </a:tr>
              <a:tr h="407476">
                <a:tc>
                  <a:txBody>
                    <a:bodyPr/>
                    <a:lstStyle/>
                    <a:p>
                      <a:pPr algn="just"/>
                      <a:r>
                        <a:rPr lang="en-US" sz="2400" b="1">
                          <a:latin typeface="Times New Roman" panose="02020603050405020304" pitchFamily="18" charset="0"/>
                          <a:cs typeface="Times New Roman" panose="02020603050405020304" pitchFamily="18" charset="0"/>
                        </a:rPr>
                        <a:t>Actor chính</a:t>
                      </a:r>
                      <a:endParaRPr lang="en-US" sz="2400">
                        <a:latin typeface="Times New Roman" panose="02020603050405020304" pitchFamily="18" charset="0"/>
                        <a:cs typeface="Times New Roman" panose="02020603050405020304" pitchFamily="18" charset="0"/>
                      </a:endParaRPr>
                    </a:p>
                  </a:txBody>
                  <a:tcPr marL="122243" marR="122243" marT="61121" marB="61121" anchor="ctr"/>
                </a:tc>
                <a:tc>
                  <a:txBody>
                    <a:bodyPr/>
                    <a:lstStyle/>
                    <a:p>
                      <a:pPr algn="just"/>
                      <a:r>
                        <a:rPr lang="en-US" sz="2400">
                          <a:latin typeface="Times New Roman" panose="02020603050405020304" pitchFamily="18" charset="0"/>
                          <a:cs typeface="Times New Roman" panose="02020603050405020304" pitchFamily="18" charset="0"/>
                        </a:rPr>
                        <a:t>Quản lý</a:t>
                      </a:r>
                    </a:p>
                  </a:txBody>
                  <a:tcPr marL="122243" marR="122243" marT="61121" marB="61121" anchor="ctr"/>
                </a:tc>
                <a:extLst>
                  <a:ext uri="{0D108BD9-81ED-4DB2-BD59-A6C34878D82A}">
                    <a16:rowId xmlns:a16="http://schemas.microsoft.com/office/drawing/2014/main" val="1193814857"/>
                  </a:ext>
                </a:extLst>
              </a:tr>
              <a:tr h="407476">
                <a:tc>
                  <a:txBody>
                    <a:bodyPr/>
                    <a:lstStyle/>
                    <a:p>
                      <a:pPr algn="just"/>
                      <a:r>
                        <a:rPr lang="en-US" sz="2400" b="1">
                          <a:latin typeface="Times New Roman" panose="02020603050405020304" pitchFamily="18" charset="0"/>
                          <a:cs typeface="Times New Roman" panose="02020603050405020304" pitchFamily="18" charset="0"/>
                        </a:rPr>
                        <a:t>Actor phụ</a:t>
                      </a:r>
                      <a:endParaRPr lang="en-US" sz="2400">
                        <a:latin typeface="Times New Roman" panose="02020603050405020304" pitchFamily="18" charset="0"/>
                        <a:cs typeface="Times New Roman" panose="02020603050405020304" pitchFamily="18" charset="0"/>
                      </a:endParaRPr>
                    </a:p>
                  </a:txBody>
                  <a:tcPr marL="122243" marR="122243" marT="61121" marB="61121" anchor="ctr"/>
                </a:tc>
                <a:tc>
                  <a:txBody>
                    <a:bodyPr/>
                    <a:lstStyle/>
                    <a:p>
                      <a:pPr algn="just"/>
                      <a:r>
                        <a:rPr lang="vi-VN" sz="2400">
                          <a:latin typeface="Times New Roman" panose="02020603050405020304" pitchFamily="18" charset="0"/>
                          <a:cs typeface="Times New Roman" panose="02020603050405020304" pitchFamily="18" charset="0"/>
                        </a:rPr>
                        <a:t>Hệ thống Backend, Cơ sở dữ liệu</a:t>
                      </a:r>
                    </a:p>
                  </a:txBody>
                  <a:tcPr marL="122243" marR="122243" marT="61121" marB="61121" anchor="ctr"/>
                </a:tc>
                <a:extLst>
                  <a:ext uri="{0D108BD9-81ED-4DB2-BD59-A6C34878D82A}">
                    <a16:rowId xmlns:a16="http://schemas.microsoft.com/office/drawing/2014/main" val="2839922577"/>
                  </a:ext>
                </a:extLst>
              </a:tr>
              <a:tr h="1263172">
                <a:tc>
                  <a:txBody>
                    <a:bodyPr/>
                    <a:lstStyle/>
                    <a:p>
                      <a:pPr algn="just"/>
                      <a:r>
                        <a:rPr lang="en-US" sz="2400" b="1">
                          <a:latin typeface="Times New Roman" panose="02020603050405020304" pitchFamily="18" charset="0"/>
                          <a:cs typeface="Times New Roman" panose="02020603050405020304" pitchFamily="18" charset="0"/>
                        </a:rPr>
                        <a:t>Mô tả</a:t>
                      </a:r>
                      <a:endParaRPr lang="en-US" sz="2400">
                        <a:latin typeface="Times New Roman" panose="02020603050405020304" pitchFamily="18" charset="0"/>
                        <a:cs typeface="Times New Roman" panose="02020603050405020304" pitchFamily="18" charset="0"/>
                      </a:endParaRPr>
                    </a:p>
                  </a:txBody>
                  <a:tcPr marL="122243" marR="122243" marT="61121" marB="61121" anchor="ctr"/>
                </a:tc>
                <a:tc>
                  <a:txBody>
                    <a:bodyPr/>
                    <a:lstStyle/>
                    <a:p>
                      <a:pPr algn="just"/>
                      <a:r>
                        <a:rPr lang="vi-VN" sz="2400">
                          <a:latin typeface="Times New Roman" panose="02020603050405020304" pitchFamily="18" charset="0"/>
                          <a:cs typeface="Times New Roman" panose="02020603050405020304" pitchFamily="18" charset="0"/>
                        </a:rPr>
                        <a:t>Quản lý thực hiện thao tác xoá nhân viên khỏi hệ thống bằng cách nhấn nút xoá cạnh hồ sơ nhân viên. Hệ thống yêu cầu xác nhận. Sau khi đồng ý, thông tin nhân viên sẽ bị xoá khỏi cơ sở dữ liệu.</a:t>
                      </a:r>
                    </a:p>
                  </a:txBody>
                  <a:tcPr marL="122243" marR="122243" marT="61121" marB="61121" anchor="ctr"/>
                </a:tc>
                <a:extLst>
                  <a:ext uri="{0D108BD9-81ED-4DB2-BD59-A6C34878D82A}">
                    <a16:rowId xmlns:a16="http://schemas.microsoft.com/office/drawing/2014/main" val="3513551209"/>
                  </a:ext>
                </a:extLst>
              </a:tr>
              <a:tr h="692708">
                <a:tc>
                  <a:txBody>
                    <a:bodyPr/>
                    <a:lstStyle/>
                    <a:p>
                      <a:pPr algn="just"/>
                      <a:r>
                        <a:rPr lang="en-US" sz="2400" b="1">
                          <a:latin typeface="Times New Roman" panose="02020603050405020304" pitchFamily="18" charset="0"/>
                          <a:cs typeface="Times New Roman" panose="02020603050405020304" pitchFamily="18" charset="0"/>
                        </a:rPr>
                        <a:t>Tiền điều kiện</a:t>
                      </a:r>
                      <a:endParaRPr lang="en-US" sz="2400">
                        <a:latin typeface="Times New Roman" panose="02020603050405020304" pitchFamily="18" charset="0"/>
                        <a:cs typeface="Times New Roman" panose="02020603050405020304" pitchFamily="18" charset="0"/>
                      </a:endParaRPr>
                    </a:p>
                  </a:txBody>
                  <a:tcPr marL="122243" marR="122243" marT="61121" marB="61121" anchor="ctr"/>
                </a:tc>
                <a:tc>
                  <a:txBody>
                    <a:bodyPr/>
                    <a:lstStyle/>
                    <a:p>
                      <a:pPr marL="342900" indent="-342900" algn="just">
                        <a:buFontTx/>
                        <a:buChar char="-"/>
                      </a:pPr>
                      <a:r>
                        <a:rPr lang="vi-VN" sz="2400">
                          <a:latin typeface="Times New Roman" panose="02020603050405020304" pitchFamily="18" charset="0"/>
                          <a:cs typeface="Times New Roman" panose="02020603050405020304" pitchFamily="18" charset="0"/>
                        </a:rPr>
                        <a:t>Quản lý đã đăng nhập vào hệ thống</a:t>
                      </a:r>
                      <a:endParaRPr lang="en-US" sz="2400">
                        <a:latin typeface="Times New Roman" panose="02020603050405020304" pitchFamily="18" charset="0"/>
                        <a:cs typeface="Times New Roman" panose="02020603050405020304" pitchFamily="18" charset="0"/>
                      </a:endParaRPr>
                    </a:p>
                    <a:p>
                      <a:pPr marL="342900" indent="-342900" algn="just">
                        <a:buFontTx/>
                        <a:buChar char="-"/>
                      </a:pPr>
                      <a:r>
                        <a:rPr lang="vi-VN" sz="2400">
                          <a:latin typeface="Times New Roman" panose="02020603050405020304" pitchFamily="18" charset="0"/>
                          <a:cs typeface="Times New Roman" panose="02020603050405020304" pitchFamily="18" charset="0"/>
                        </a:rPr>
                        <a:t>Danh sách nhân viên đã được hiển thị đầy đủ</a:t>
                      </a:r>
                    </a:p>
                  </a:txBody>
                  <a:tcPr marL="122243" marR="122243" marT="61121" marB="61121" anchor="ctr"/>
                </a:tc>
                <a:extLst>
                  <a:ext uri="{0D108BD9-81ED-4DB2-BD59-A6C34878D82A}">
                    <a16:rowId xmlns:a16="http://schemas.microsoft.com/office/drawing/2014/main" val="1805475462"/>
                  </a:ext>
                </a:extLst>
              </a:tr>
              <a:tr h="1833638">
                <a:tc>
                  <a:txBody>
                    <a:bodyPr/>
                    <a:lstStyle/>
                    <a:p>
                      <a:pPr algn="just"/>
                      <a:r>
                        <a:rPr lang="en-US" sz="2400" b="1">
                          <a:latin typeface="Times New Roman" panose="02020603050405020304" pitchFamily="18" charset="0"/>
                          <a:cs typeface="Times New Roman" panose="02020603050405020304" pitchFamily="18" charset="0"/>
                        </a:rPr>
                        <a:t>Luồng sự kiện chính</a:t>
                      </a:r>
                      <a:endParaRPr lang="en-US" sz="2400">
                        <a:latin typeface="Times New Roman" panose="02020603050405020304" pitchFamily="18" charset="0"/>
                        <a:cs typeface="Times New Roman" panose="02020603050405020304" pitchFamily="18" charset="0"/>
                      </a:endParaRPr>
                    </a:p>
                  </a:txBody>
                  <a:tcPr marL="122243" marR="122243" marT="61121" marB="61121" anchor="ctr"/>
                </a:tc>
                <a:tc>
                  <a:txBody>
                    <a:bodyPr/>
                    <a:lstStyle/>
                    <a:p>
                      <a:pPr marL="457200" indent="-457200" algn="just">
                        <a:buAutoNum type="arabicPeriod"/>
                      </a:pPr>
                      <a:r>
                        <a:rPr lang="vi-VN" sz="2400">
                          <a:latin typeface="Times New Roman" panose="02020603050405020304" pitchFamily="18" charset="0"/>
                          <a:cs typeface="Times New Roman" panose="02020603050405020304" pitchFamily="18" charset="0"/>
                        </a:rPr>
                        <a:t>Quản lý nhấn nút xoá bên cạnh nhân viên cần xoá</a:t>
                      </a:r>
                      <a:endParaRPr lang="en-US" sz="2400">
                        <a:latin typeface="Times New Roman" panose="02020603050405020304" pitchFamily="18" charset="0"/>
                        <a:cs typeface="Times New Roman" panose="02020603050405020304" pitchFamily="18" charset="0"/>
                      </a:endParaRPr>
                    </a:p>
                    <a:p>
                      <a:pPr marL="457200" indent="-457200" algn="just">
                        <a:buAutoNum type="arabicPeriod"/>
                      </a:pPr>
                      <a:r>
                        <a:rPr lang="vi-VN" sz="2400">
                          <a:latin typeface="Times New Roman" panose="02020603050405020304" pitchFamily="18" charset="0"/>
                          <a:cs typeface="Times New Roman" panose="02020603050405020304" pitchFamily="18" charset="0"/>
                        </a:rPr>
                        <a:t>Hệ thống yêu cầu xác nhận xoá</a:t>
                      </a:r>
                      <a:endParaRPr lang="en-US" sz="2400">
                        <a:latin typeface="Times New Roman" panose="02020603050405020304" pitchFamily="18" charset="0"/>
                        <a:cs typeface="Times New Roman" panose="02020603050405020304" pitchFamily="18" charset="0"/>
                      </a:endParaRPr>
                    </a:p>
                    <a:p>
                      <a:pPr marL="457200" indent="-457200" algn="just">
                        <a:buAutoNum type="arabicPeriod"/>
                      </a:pPr>
                      <a:r>
                        <a:rPr lang="vi-VN" sz="2400">
                          <a:latin typeface="Times New Roman" panose="02020603050405020304" pitchFamily="18" charset="0"/>
                          <a:cs typeface="Times New Roman" panose="02020603050405020304" pitchFamily="18" charset="0"/>
                        </a:rPr>
                        <a:t>Quản lý xác nhận đồng ý xoá</a:t>
                      </a:r>
                      <a:endParaRPr lang="en-US" sz="2400">
                        <a:latin typeface="Times New Roman" panose="02020603050405020304" pitchFamily="18" charset="0"/>
                        <a:cs typeface="Times New Roman" panose="02020603050405020304" pitchFamily="18" charset="0"/>
                      </a:endParaRPr>
                    </a:p>
                    <a:p>
                      <a:pPr marL="457200" indent="-457200" algn="just">
                        <a:buAutoNum type="arabicPeriod"/>
                      </a:pPr>
                      <a:r>
                        <a:rPr lang="vi-VN" sz="2400">
                          <a:latin typeface="Times New Roman" panose="02020603050405020304" pitchFamily="18" charset="0"/>
                          <a:cs typeface="Times New Roman" panose="02020603050405020304" pitchFamily="18" charset="0"/>
                        </a:rPr>
                        <a:t>Hệ thống gửi yêu cầu xoá đến cơ sở dữ liệu</a:t>
                      </a:r>
                      <a:endParaRPr lang="en-US" sz="2400">
                        <a:latin typeface="Times New Roman" panose="02020603050405020304" pitchFamily="18" charset="0"/>
                        <a:cs typeface="Times New Roman" panose="02020603050405020304" pitchFamily="18" charset="0"/>
                      </a:endParaRPr>
                    </a:p>
                    <a:p>
                      <a:pPr marL="457200" indent="-457200" algn="just">
                        <a:buAutoNum type="arabicPeriod"/>
                      </a:pPr>
                      <a:r>
                        <a:rPr lang="vi-VN" sz="2400">
                          <a:latin typeface="Times New Roman" panose="02020603050405020304" pitchFamily="18" charset="0"/>
                          <a:cs typeface="Times New Roman" panose="02020603050405020304" pitchFamily="18" charset="0"/>
                        </a:rPr>
                        <a:t>Nhân viên bị xoá khỏi hệ thống</a:t>
                      </a:r>
                      <a:endParaRPr lang="en-US" sz="2400">
                        <a:latin typeface="Times New Roman" panose="02020603050405020304" pitchFamily="18" charset="0"/>
                        <a:cs typeface="Times New Roman" panose="02020603050405020304" pitchFamily="18" charset="0"/>
                      </a:endParaRPr>
                    </a:p>
                    <a:p>
                      <a:pPr marL="457200" indent="-457200" algn="just">
                        <a:buAutoNum type="arabicPeriod"/>
                      </a:pPr>
                      <a:r>
                        <a:rPr lang="vi-VN" sz="2400">
                          <a:latin typeface="Times New Roman" panose="02020603050405020304" pitchFamily="18" charset="0"/>
                          <a:cs typeface="Times New Roman" panose="02020603050405020304" pitchFamily="18" charset="0"/>
                        </a:rPr>
                        <a:t>Hệ thống hiển thị thông báo xoá thành công</a:t>
                      </a:r>
                    </a:p>
                  </a:txBody>
                  <a:tcPr marL="122243" marR="122243" marT="61121" marB="61121" anchor="ctr"/>
                </a:tc>
                <a:extLst>
                  <a:ext uri="{0D108BD9-81ED-4DB2-BD59-A6C34878D82A}">
                    <a16:rowId xmlns:a16="http://schemas.microsoft.com/office/drawing/2014/main" val="395577367"/>
                  </a:ext>
                </a:extLst>
              </a:tr>
              <a:tr h="977939">
                <a:tc>
                  <a:txBody>
                    <a:bodyPr/>
                    <a:lstStyle/>
                    <a:p>
                      <a:pPr algn="just"/>
                      <a:r>
                        <a:rPr lang="en-US" sz="2400" b="1">
                          <a:latin typeface="Times New Roman" panose="02020603050405020304" pitchFamily="18" charset="0"/>
                          <a:cs typeface="Times New Roman" panose="02020603050405020304" pitchFamily="18" charset="0"/>
                        </a:rPr>
                        <a:t>Luồng ngoại lệ</a:t>
                      </a:r>
                      <a:endParaRPr lang="en-US" sz="2400">
                        <a:latin typeface="Times New Roman" panose="02020603050405020304" pitchFamily="18" charset="0"/>
                        <a:cs typeface="Times New Roman" panose="02020603050405020304" pitchFamily="18" charset="0"/>
                      </a:endParaRPr>
                    </a:p>
                  </a:txBody>
                  <a:tcPr marL="122243" marR="122243" marT="61121" marB="61121" anchor="ctr"/>
                </a:tc>
                <a:tc>
                  <a:txBody>
                    <a:bodyPr/>
                    <a:lstStyle/>
                    <a:p>
                      <a:pPr algn="just"/>
                      <a:r>
                        <a:rPr lang="en-US" sz="2400">
                          <a:latin typeface="Times New Roman" panose="02020603050405020304" pitchFamily="18" charset="0"/>
                          <a:cs typeface="Times New Roman" panose="02020603050405020304" pitchFamily="18" charset="0"/>
                        </a:rPr>
                        <a:t>3a. Quản lý không xác nhận xoá:  - Hệ thống huỷ thao tác xoá  </a:t>
                      </a:r>
                    </a:p>
                    <a:p>
                      <a:pPr algn="just"/>
                      <a:r>
                        <a:rPr lang="en-US" sz="2400">
                          <a:latin typeface="Times New Roman" panose="02020603050405020304" pitchFamily="18" charset="0"/>
                          <a:cs typeface="Times New Roman" panose="02020603050405020304" pitchFamily="18" charset="0"/>
                        </a:rPr>
                        <a:t>                                                       - Quản lý quay lại giao diện danh sách</a:t>
                      </a:r>
                    </a:p>
                  </a:txBody>
                  <a:tcPr marL="122243" marR="122243" marT="61121" marB="61121" anchor="ctr"/>
                </a:tc>
                <a:extLst>
                  <a:ext uri="{0D108BD9-81ED-4DB2-BD59-A6C34878D82A}">
                    <a16:rowId xmlns:a16="http://schemas.microsoft.com/office/drawing/2014/main" val="2034784134"/>
                  </a:ext>
                </a:extLst>
              </a:tr>
              <a:tr h="992948">
                <a:tc>
                  <a:txBody>
                    <a:bodyPr/>
                    <a:lstStyle/>
                    <a:p>
                      <a:pPr algn="just"/>
                      <a:r>
                        <a:rPr lang="en-US" sz="2400" b="1">
                          <a:latin typeface="Times New Roman" panose="02020603050405020304" pitchFamily="18" charset="0"/>
                          <a:cs typeface="Times New Roman" panose="02020603050405020304" pitchFamily="18" charset="0"/>
                        </a:rPr>
                        <a:t>Hậu điều kiện</a:t>
                      </a:r>
                      <a:endParaRPr lang="en-US" sz="2400">
                        <a:latin typeface="Times New Roman" panose="02020603050405020304" pitchFamily="18" charset="0"/>
                        <a:cs typeface="Times New Roman" panose="02020603050405020304" pitchFamily="18" charset="0"/>
                      </a:endParaRPr>
                    </a:p>
                  </a:txBody>
                  <a:tcPr marL="122243" marR="122243" marT="61121" marB="61121" anchor="ctr"/>
                </a:tc>
                <a:tc>
                  <a:txBody>
                    <a:bodyPr/>
                    <a:lstStyle/>
                    <a:p>
                      <a:pPr marL="342900" indent="-342900" algn="just">
                        <a:buFontTx/>
                        <a:buChar char="-"/>
                      </a:pPr>
                      <a:r>
                        <a:rPr lang="vi-VN" sz="2400">
                          <a:latin typeface="Times New Roman" panose="02020603050405020304" pitchFamily="18" charset="0"/>
                          <a:cs typeface="Times New Roman" panose="02020603050405020304" pitchFamily="18" charset="0"/>
                        </a:rPr>
                        <a:t>Nhân viên bị xoá hoàn toàn khỏi hệ thống</a:t>
                      </a:r>
                      <a:endParaRPr lang="en-US" sz="2400">
                        <a:latin typeface="Times New Roman" panose="02020603050405020304" pitchFamily="18" charset="0"/>
                        <a:cs typeface="Times New Roman" panose="02020603050405020304" pitchFamily="18" charset="0"/>
                      </a:endParaRPr>
                    </a:p>
                    <a:p>
                      <a:pPr marL="342900" indent="-342900" algn="just">
                        <a:buFontTx/>
                        <a:buChar char="-"/>
                      </a:pPr>
                      <a:r>
                        <a:rPr lang="vi-VN" sz="2400">
                          <a:latin typeface="Times New Roman" panose="02020603050405020304" pitchFamily="18" charset="0"/>
                          <a:cs typeface="Times New Roman" panose="02020603050405020304" pitchFamily="18" charset="0"/>
                        </a:rPr>
                        <a:t>Thông tin nhân viên không còn tồn tại trong cơ sở dữ liệu</a:t>
                      </a:r>
                      <a:endParaRPr lang="en-US" sz="2400">
                        <a:latin typeface="Times New Roman" panose="02020603050405020304" pitchFamily="18" charset="0"/>
                        <a:cs typeface="Times New Roman" panose="02020603050405020304" pitchFamily="18" charset="0"/>
                      </a:endParaRPr>
                    </a:p>
                    <a:p>
                      <a:pPr marL="342900" indent="-342900" algn="just">
                        <a:buFontTx/>
                        <a:buChar char="-"/>
                      </a:pPr>
                      <a:r>
                        <a:rPr lang="vi-VN" sz="2400">
                          <a:latin typeface="Times New Roman" panose="02020603050405020304" pitchFamily="18" charset="0"/>
                          <a:cs typeface="Times New Roman" panose="02020603050405020304" pitchFamily="18" charset="0"/>
                        </a:rPr>
                        <a:t>Quản lý nhận được thông báo xác nhận xoá thành công</a:t>
                      </a:r>
                    </a:p>
                  </a:txBody>
                  <a:tcPr marL="122243" marR="122243" marT="61121" marB="61121" anchor="ctr"/>
                </a:tc>
                <a:extLst>
                  <a:ext uri="{0D108BD9-81ED-4DB2-BD59-A6C34878D82A}">
                    <a16:rowId xmlns:a16="http://schemas.microsoft.com/office/drawing/2014/main" val="3547605342"/>
                  </a:ext>
                </a:extLst>
              </a:tr>
            </a:tbl>
          </a:graphicData>
        </a:graphic>
      </p:graphicFrame>
    </p:spTree>
    <p:extLst>
      <p:ext uri="{BB962C8B-B14F-4D97-AF65-F5344CB8AC3E}">
        <p14:creationId xmlns:p14="http://schemas.microsoft.com/office/powerpoint/2010/main" val="11279258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413"/>
        <p:cNvGrpSpPr/>
        <p:nvPr/>
      </p:nvGrpSpPr>
      <p:grpSpPr>
        <a:xfrm>
          <a:off x="0" y="0"/>
          <a:ext cx="0" cy="0"/>
          <a:chOff x="0" y="0"/>
          <a:chExt cx="0" cy="0"/>
        </a:xfrm>
      </p:grpSpPr>
      <p:pic>
        <p:nvPicPr>
          <p:cNvPr id="414" name="Google Shape;414;p32"/>
          <p:cNvPicPr preferRelativeResize="0"/>
          <p:nvPr/>
        </p:nvPicPr>
        <p:blipFill rotWithShape="1">
          <a:blip r:embed="rId3">
            <a:alphaModFix/>
          </a:blip>
          <a:srcRect l="53546" t="16922" r="6667" b="12975"/>
          <a:stretch/>
        </p:blipFill>
        <p:spPr>
          <a:xfrm>
            <a:off x="10513975" y="4220618"/>
            <a:ext cx="5743877" cy="5692274"/>
          </a:xfrm>
          <a:prstGeom prst="rect">
            <a:avLst/>
          </a:prstGeom>
          <a:noFill/>
          <a:ln>
            <a:noFill/>
          </a:ln>
        </p:spPr>
      </p:pic>
      <p:sp>
        <p:nvSpPr>
          <p:cNvPr id="451" name="Google Shape;451;p32"/>
          <p:cNvSpPr txBox="1"/>
          <p:nvPr/>
        </p:nvSpPr>
        <p:spPr>
          <a:xfrm>
            <a:off x="1099420" y="2843768"/>
            <a:ext cx="7154775" cy="4599464"/>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8000" b="1" i="0" u="none" strike="noStrike" cap="none">
                <a:solidFill>
                  <a:srgbClr val="A2B85E"/>
                </a:solidFill>
                <a:latin typeface="Times New Roman" panose="02020603050405020304" pitchFamily="18" charset="0"/>
                <a:ea typeface="Ubuntu"/>
                <a:cs typeface="Times New Roman" panose="02020603050405020304" pitchFamily="18" charset="0"/>
                <a:sym typeface="Ubuntu"/>
              </a:rPr>
              <a:t>Chương 3: Triển khai cài  đặt và thiết kế cơ sở dữ liệu</a:t>
            </a:r>
            <a:endParaRPr sz="8000">
              <a:solidFill>
                <a:srgbClr val="A2B85E"/>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219">
          <a:extLst>
            <a:ext uri="{FF2B5EF4-FFF2-40B4-BE49-F238E27FC236}">
              <a16:creationId xmlns:a16="http://schemas.microsoft.com/office/drawing/2014/main" id="{9405F0AC-C169-9A39-949E-C426B285C98B}"/>
            </a:ext>
          </a:extLst>
        </p:cNvPr>
        <p:cNvGrpSpPr/>
        <p:nvPr/>
      </p:nvGrpSpPr>
      <p:grpSpPr>
        <a:xfrm>
          <a:off x="0" y="0"/>
          <a:ext cx="0" cy="0"/>
          <a:chOff x="0" y="0"/>
          <a:chExt cx="0" cy="0"/>
        </a:xfrm>
      </p:grpSpPr>
      <p:pic>
        <p:nvPicPr>
          <p:cNvPr id="5" name="Hình ảnh 4">
            <a:extLst>
              <a:ext uri="{FF2B5EF4-FFF2-40B4-BE49-F238E27FC236}">
                <a16:creationId xmlns:a16="http://schemas.microsoft.com/office/drawing/2014/main" id="{DE7D47AF-D30C-69A7-C707-A1389164AA1E}"/>
              </a:ext>
            </a:extLst>
          </p:cNvPr>
          <p:cNvPicPr>
            <a:picLocks noChangeAspect="1"/>
          </p:cNvPicPr>
          <p:nvPr/>
        </p:nvPicPr>
        <p:blipFill>
          <a:blip r:embed="rId3"/>
          <a:stretch>
            <a:fillRect/>
          </a:stretch>
        </p:blipFill>
        <p:spPr>
          <a:xfrm>
            <a:off x="2503421" y="598338"/>
            <a:ext cx="13281153" cy="8065375"/>
          </a:xfrm>
          <a:prstGeom prst="rect">
            <a:avLst/>
          </a:prstGeom>
        </p:spPr>
      </p:pic>
      <p:sp>
        <p:nvSpPr>
          <p:cNvPr id="3" name="Hộp Văn bản 2">
            <a:extLst>
              <a:ext uri="{FF2B5EF4-FFF2-40B4-BE49-F238E27FC236}">
                <a16:creationId xmlns:a16="http://schemas.microsoft.com/office/drawing/2014/main" id="{366814AC-6436-22C6-0D53-1214FD378532}"/>
              </a:ext>
            </a:extLst>
          </p:cNvPr>
          <p:cNvSpPr txBox="1"/>
          <p:nvPr/>
        </p:nvSpPr>
        <p:spPr>
          <a:xfrm>
            <a:off x="4080724" y="8663713"/>
            <a:ext cx="10126545" cy="1301232"/>
          </a:xfrm>
          <a:prstGeom prst="rect">
            <a:avLst/>
          </a:prstGeom>
        </p:spPr>
        <p:txBody>
          <a:bodyPr vert="horz" lIns="137160" tIns="68580" rIns="137160" bIns="68580" rtlCol="0" anchor="b">
            <a:noAutofit/>
          </a:bodyPr>
          <a:lstStyle/>
          <a:p>
            <a:pPr indent="-342900" algn="ctr" defTabSz="1371600">
              <a:lnSpc>
                <a:spcPct val="90000"/>
              </a:lnSpc>
              <a:spcBef>
                <a:spcPct val="0"/>
              </a:spcBef>
              <a:spcAft>
                <a:spcPts val="900"/>
              </a:spcAft>
              <a:buClrTx/>
              <a:buSzPct val="80000"/>
            </a:pPr>
            <a:r>
              <a:rPr lang="en-US" sz="8000" kern="1200" cap="all">
                <a:solidFill>
                  <a:srgbClr val="A2B85E"/>
                </a:solidFill>
                <a:latin typeface="Times New Roman" panose="02020603050405020304" pitchFamily="18" charset="0"/>
                <a:ea typeface="+mn-ea"/>
                <a:cs typeface="Times New Roman" panose="02020603050405020304" pitchFamily="18" charset="0"/>
              </a:rPr>
              <a:t>3.1 Class Diagram</a:t>
            </a:r>
          </a:p>
        </p:txBody>
      </p:sp>
    </p:spTree>
    <p:extLst>
      <p:ext uri="{BB962C8B-B14F-4D97-AF65-F5344CB8AC3E}">
        <p14:creationId xmlns:p14="http://schemas.microsoft.com/office/powerpoint/2010/main" val="139064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219">
          <a:extLst>
            <a:ext uri="{FF2B5EF4-FFF2-40B4-BE49-F238E27FC236}">
              <a16:creationId xmlns:a16="http://schemas.microsoft.com/office/drawing/2014/main" id="{F26590A6-72A1-7E8C-F22F-A9FF99A074D4}"/>
            </a:ext>
          </a:extLst>
        </p:cNvPr>
        <p:cNvGrpSpPr/>
        <p:nvPr/>
      </p:nvGrpSpPr>
      <p:grpSpPr>
        <a:xfrm>
          <a:off x="0" y="0"/>
          <a:ext cx="0" cy="0"/>
          <a:chOff x="0" y="0"/>
          <a:chExt cx="0" cy="0"/>
        </a:xfrm>
      </p:grpSpPr>
      <p:sp>
        <p:nvSpPr>
          <p:cNvPr id="3" name="Hộp Văn bản 2">
            <a:extLst>
              <a:ext uri="{FF2B5EF4-FFF2-40B4-BE49-F238E27FC236}">
                <a16:creationId xmlns:a16="http://schemas.microsoft.com/office/drawing/2014/main" id="{E46FF8B9-47E0-EC72-9010-DF344E9467E5}"/>
              </a:ext>
            </a:extLst>
          </p:cNvPr>
          <p:cNvSpPr txBox="1"/>
          <p:nvPr/>
        </p:nvSpPr>
        <p:spPr>
          <a:xfrm>
            <a:off x="5068057" y="8663713"/>
            <a:ext cx="8579893" cy="1301232"/>
          </a:xfrm>
          <a:prstGeom prst="rect">
            <a:avLst/>
          </a:prstGeom>
        </p:spPr>
        <p:txBody>
          <a:bodyPr vert="horz" lIns="137160" tIns="68580" rIns="137160" bIns="68580" rtlCol="0" anchor="b">
            <a:normAutofit/>
          </a:bodyPr>
          <a:lstStyle/>
          <a:p>
            <a:pPr indent="-342900" algn="ctr" defTabSz="1371600">
              <a:lnSpc>
                <a:spcPct val="90000"/>
              </a:lnSpc>
              <a:spcBef>
                <a:spcPct val="0"/>
              </a:spcBef>
              <a:spcAft>
                <a:spcPts val="900"/>
              </a:spcAft>
              <a:buClrTx/>
              <a:buSzPct val="80000"/>
            </a:pPr>
            <a:r>
              <a:rPr lang="en-US" sz="8000" kern="1200" cap="all">
                <a:solidFill>
                  <a:srgbClr val="A2B85E"/>
                </a:solidFill>
                <a:latin typeface="Times New Roman" panose="02020603050405020304" pitchFamily="18" charset="0"/>
                <a:ea typeface="+mn-ea"/>
                <a:cs typeface="Times New Roman" panose="02020603050405020304" pitchFamily="18" charset="0"/>
              </a:rPr>
              <a:t>Relation ship</a:t>
            </a:r>
          </a:p>
        </p:txBody>
      </p:sp>
      <p:graphicFrame>
        <p:nvGraphicFramePr>
          <p:cNvPr id="2" name="Bảng 1">
            <a:extLst>
              <a:ext uri="{FF2B5EF4-FFF2-40B4-BE49-F238E27FC236}">
                <a16:creationId xmlns:a16="http://schemas.microsoft.com/office/drawing/2014/main" id="{D22A0614-23D9-8B57-F6AF-62B2BA55E9E3}"/>
              </a:ext>
            </a:extLst>
          </p:cNvPr>
          <p:cNvGraphicFramePr>
            <a:graphicFrameLocks noGrp="1"/>
          </p:cNvGraphicFramePr>
          <p:nvPr>
            <p:extLst>
              <p:ext uri="{D42A27DB-BD31-4B8C-83A1-F6EECF244321}">
                <p14:modId xmlns:p14="http://schemas.microsoft.com/office/powerpoint/2010/main" val="2907712941"/>
              </p:ext>
            </p:extLst>
          </p:nvPr>
        </p:nvGraphicFramePr>
        <p:xfrm>
          <a:off x="2048002" y="966643"/>
          <a:ext cx="14620005" cy="7697070"/>
        </p:xfrm>
        <a:graphic>
          <a:graphicData uri="http://schemas.openxmlformats.org/drawingml/2006/table">
            <a:tbl>
              <a:tblPr>
                <a:tableStyleId>{5DA37D80-6434-44D0-A028-1B22A696006F}</a:tableStyleId>
              </a:tblPr>
              <a:tblGrid>
                <a:gridCol w="2924001">
                  <a:extLst>
                    <a:ext uri="{9D8B030D-6E8A-4147-A177-3AD203B41FA5}">
                      <a16:colId xmlns:a16="http://schemas.microsoft.com/office/drawing/2014/main" val="3778325121"/>
                    </a:ext>
                  </a:extLst>
                </a:gridCol>
                <a:gridCol w="2924001">
                  <a:extLst>
                    <a:ext uri="{9D8B030D-6E8A-4147-A177-3AD203B41FA5}">
                      <a16:colId xmlns:a16="http://schemas.microsoft.com/office/drawing/2014/main" val="3864763832"/>
                    </a:ext>
                  </a:extLst>
                </a:gridCol>
                <a:gridCol w="2924001">
                  <a:extLst>
                    <a:ext uri="{9D8B030D-6E8A-4147-A177-3AD203B41FA5}">
                      <a16:colId xmlns:a16="http://schemas.microsoft.com/office/drawing/2014/main" val="2472977535"/>
                    </a:ext>
                  </a:extLst>
                </a:gridCol>
                <a:gridCol w="2924001">
                  <a:extLst>
                    <a:ext uri="{9D8B030D-6E8A-4147-A177-3AD203B41FA5}">
                      <a16:colId xmlns:a16="http://schemas.microsoft.com/office/drawing/2014/main" val="128113526"/>
                    </a:ext>
                  </a:extLst>
                </a:gridCol>
                <a:gridCol w="2924001">
                  <a:extLst>
                    <a:ext uri="{9D8B030D-6E8A-4147-A177-3AD203B41FA5}">
                      <a16:colId xmlns:a16="http://schemas.microsoft.com/office/drawing/2014/main" val="4005169900"/>
                    </a:ext>
                  </a:extLst>
                </a:gridCol>
              </a:tblGrid>
              <a:tr h="520758">
                <a:tc>
                  <a:txBody>
                    <a:bodyPr/>
                    <a:lstStyle/>
                    <a:p>
                      <a:pPr algn="just"/>
                      <a:r>
                        <a:rPr lang="en-US" sz="2400" b="1" dirty="0">
                          <a:latin typeface="Times New Roman" panose="02020603050405020304" pitchFamily="18" charset="0"/>
                          <a:cs typeface="Times New Roman" panose="02020603050405020304" pitchFamily="18" charset="0"/>
                        </a:rPr>
                        <a:t>Quan </a:t>
                      </a:r>
                      <a:r>
                        <a:rPr lang="en-US" sz="2400" b="1" dirty="0" err="1">
                          <a:latin typeface="Times New Roman" panose="02020603050405020304" pitchFamily="18" charset="0"/>
                          <a:cs typeface="Times New Roman" panose="02020603050405020304" pitchFamily="18" charset="0"/>
                        </a:rPr>
                        <a:t>hệ</a:t>
                      </a:r>
                      <a:endParaRPr lang="en-US" sz="2400" dirty="0">
                        <a:latin typeface="Times New Roman" panose="02020603050405020304" pitchFamily="18" charset="0"/>
                        <a:cs typeface="Times New Roman" panose="02020603050405020304" pitchFamily="18" charset="0"/>
                      </a:endParaRPr>
                    </a:p>
                  </a:txBody>
                  <a:tcPr marL="104078" marR="104078" marT="52038" marB="52038" anchor="ctr"/>
                </a:tc>
                <a:tc>
                  <a:txBody>
                    <a:bodyPr/>
                    <a:lstStyle/>
                    <a:p>
                      <a:pPr algn="just"/>
                      <a:r>
                        <a:rPr lang="en-US" sz="2400" b="1">
                          <a:latin typeface="Times New Roman" panose="02020603050405020304" pitchFamily="18" charset="0"/>
                          <a:cs typeface="Times New Roman" panose="02020603050405020304" pitchFamily="18" charset="0"/>
                        </a:rPr>
                        <a:t>Bảng chính</a:t>
                      </a:r>
                      <a:endParaRPr lang="en-US" sz="2400">
                        <a:latin typeface="Times New Roman" panose="02020603050405020304" pitchFamily="18" charset="0"/>
                        <a:cs typeface="Times New Roman" panose="02020603050405020304" pitchFamily="18" charset="0"/>
                      </a:endParaRPr>
                    </a:p>
                  </a:txBody>
                  <a:tcPr marL="104078" marR="104078" marT="52038" marB="52038" anchor="ctr"/>
                </a:tc>
                <a:tc>
                  <a:txBody>
                    <a:bodyPr/>
                    <a:lstStyle/>
                    <a:p>
                      <a:pPr algn="just"/>
                      <a:r>
                        <a:rPr lang="en-US" sz="2400" b="1">
                          <a:latin typeface="Times New Roman" panose="02020603050405020304" pitchFamily="18" charset="0"/>
                          <a:cs typeface="Times New Roman" panose="02020603050405020304" pitchFamily="18" charset="0"/>
                        </a:rPr>
                        <a:t>Bảng phụ</a:t>
                      </a:r>
                      <a:endParaRPr lang="en-US" sz="2400">
                        <a:latin typeface="Times New Roman" panose="02020603050405020304" pitchFamily="18" charset="0"/>
                        <a:cs typeface="Times New Roman" panose="02020603050405020304" pitchFamily="18" charset="0"/>
                      </a:endParaRPr>
                    </a:p>
                  </a:txBody>
                  <a:tcPr marL="104078" marR="104078" marT="52038" marB="52038" anchor="ctr"/>
                </a:tc>
                <a:tc>
                  <a:txBody>
                    <a:bodyPr/>
                    <a:lstStyle/>
                    <a:p>
                      <a:pPr algn="just"/>
                      <a:r>
                        <a:rPr lang="en-US" sz="2400" b="1">
                          <a:latin typeface="Times New Roman" panose="02020603050405020304" pitchFamily="18" charset="0"/>
                          <a:cs typeface="Times New Roman" panose="02020603050405020304" pitchFamily="18" charset="0"/>
                        </a:rPr>
                        <a:t>Loại quan hệ</a:t>
                      </a:r>
                      <a:endParaRPr lang="en-US" sz="2400">
                        <a:latin typeface="Times New Roman" panose="02020603050405020304" pitchFamily="18" charset="0"/>
                        <a:cs typeface="Times New Roman" panose="02020603050405020304" pitchFamily="18" charset="0"/>
                      </a:endParaRPr>
                    </a:p>
                  </a:txBody>
                  <a:tcPr marL="104078" marR="104078" marT="52038" marB="52038" anchor="ctr"/>
                </a:tc>
                <a:tc>
                  <a:txBody>
                    <a:bodyPr/>
                    <a:lstStyle/>
                    <a:p>
                      <a:pPr algn="just"/>
                      <a:r>
                        <a:rPr lang="en-US" sz="2400" b="1">
                          <a:latin typeface="Times New Roman" panose="02020603050405020304" pitchFamily="18" charset="0"/>
                          <a:cs typeface="Times New Roman" panose="02020603050405020304" pitchFamily="18" charset="0"/>
                        </a:rPr>
                        <a:t>Mô tả ngắn</a:t>
                      </a:r>
                      <a:endParaRPr lang="en-US" sz="2400">
                        <a:latin typeface="Times New Roman" panose="02020603050405020304" pitchFamily="18" charset="0"/>
                        <a:cs typeface="Times New Roman" panose="02020603050405020304" pitchFamily="18" charset="0"/>
                      </a:endParaRPr>
                    </a:p>
                  </a:txBody>
                  <a:tcPr marL="104078" marR="104078" marT="52038" marB="52038" anchor="ctr"/>
                </a:tc>
                <a:extLst>
                  <a:ext uri="{0D108BD9-81ED-4DB2-BD59-A6C34878D82A}">
                    <a16:rowId xmlns:a16="http://schemas.microsoft.com/office/drawing/2014/main" val="761911001"/>
                  </a:ext>
                </a:extLst>
              </a:tr>
              <a:tr h="927036">
                <a:tc>
                  <a:txBody>
                    <a:bodyPr/>
                    <a:lstStyle/>
                    <a:p>
                      <a:pPr algn="just"/>
                      <a:r>
                        <a:rPr lang="vi-VN" sz="2400" dirty="0">
                          <a:latin typeface="Times New Roman" panose="02020603050405020304" pitchFamily="18" charset="0"/>
                          <a:cs typeface="Times New Roman" panose="02020603050405020304" pitchFamily="18" charset="0"/>
                        </a:rPr>
                        <a:t>Người dùng &amp; Vai trò</a:t>
                      </a:r>
                    </a:p>
                  </a:txBody>
                  <a:tcPr marL="104078" marR="104078" marT="52038" marB="52038" anchor="ctr"/>
                </a:tc>
                <a:tc>
                  <a:txBody>
                    <a:bodyPr/>
                    <a:lstStyle/>
                    <a:p>
                      <a:pPr algn="just"/>
                      <a:r>
                        <a:rPr lang="en-US" sz="2400" dirty="0">
                          <a:latin typeface="Times New Roman" panose="02020603050405020304" pitchFamily="18" charset="0"/>
                          <a:cs typeface="Times New Roman" panose="02020603050405020304" pitchFamily="18" charset="0"/>
                        </a:rPr>
                        <a:t>User</a:t>
                      </a:r>
                    </a:p>
                  </a:txBody>
                  <a:tcPr marL="104078" marR="104078" marT="52038" marB="52038" anchor="ctr"/>
                </a:tc>
                <a:tc>
                  <a:txBody>
                    <a:bodyPr/>
                    <a:lstStyle/>
                    <a:p>
                      <a:pPr algn="just"/>
                      <a:r>
                        <a:rPr lang="en-US" sz="2400">
                          <a:latin typeface="Times New Roman" panose="02020603050405020304" pitchFamily="18" charset="0"/>
                          <a:cs typeface="Times New Roman" panose="02020603050405020304" pitchFamily="18" charset="0"/>
                        </a:rPr>
                        <a:t>Role</a:t>
                      </a:r>
                    </a:p>
                  </a:txBody>
                  <a:tcPr marL="104078" marR="104078" marT="52038" marB="52038" anchor="ctr"/>
                </a:tc>
                <a:tc>
                  <a:txBody>
                    <a:bodyPr/>
                    <a:lstStyle/>
                    <a:p>
                      <a:pPr algn="just"/>
                      <a:r>
                        <a:rPr lang="en-US" sz="2400">
                          <a:latin typeface="Times New Roman" panose="02020603050405020304" pitchFamily="18" charset="0"/>
                          <a:cs typeface="Times New Roman" panose="02020603050405020304" pitchFamily="18" charset="0"/>
                        </a:rPr>
                        <a:t>1 - 1</a:t>
                      </a:r>
                    </a:p>
                  </a:txBody>
                  <a:tcPr marL="104078" marR="104078" marT="52038" marB="52038" anchor="ctr"/>
                </a:tc>
                <a:tc>
                  <a:txBody>
                    <a:bodyPr/>
                    <a:lstStyle/>
                    <a:p>
                      <a:pPr algn="just"/>
                      <a:r>
                        <a:rPr lang="vi-VN" sz="2400">
                          <a:latin typeface="Times New Roman" panose="02020603050405020304" pitchFamily="18" charset="0"/>
                          <a:cs typeface="Times New Roman" panose="02020603050405020304" pitchFamily="18" charset="0"/>
                        </a:rPr>
                        <a:t>Mỗi người dùng có một vai trò</a:t>
                      </a:r>
                    </a:p>
                  </a:txBody>
                  <a:tcPr marL="104078" marR="104078" marT="52038" marB="52038" anchor="ctr"/>
                </a:tc>
                <a:extLst>
                  <a:ext uri="{0D108BD9-81ED-4DB2-BD59-A6C34878D82A}">
                    <a16:rowId xmlns:a16="http://schemas.microsoft.com/office/drawing/2014/main" val="1867722400"/>
                  </a:ext>
                </a:extLst>
              </a:tr>
              <a:tr h="1338516">
                <a:tc>
                  <a:txBody>
                    <a:bodyPr/>
                    <a:lstStyle/>
                    <a:p>
                      <a:pPr algn="just"/>
                      <a:r>
                        <a:rPr lang="en-US" sz="2400" dirty="0">
                          <a:latin typeface="Times New Roman" panose="02020603050405020304" pitchFamily="18" charset="0"/>
                          <a:cs typeface="Times New Roman" panose="02020603050405020304" pitchFamily="18" charset="0"/>
                        </a:rPr>
                        <a:t>Kế </a:t>
                      </a:r>
                      <a:r>
                        <a:rPr lang="en-US" sz="2400" dirty="0" err="1">
                          <a:latin typeface="Times New Roman" panose="02020603050405020304" pitchFamily="18" charset="0"/>
                          <a:cs typeface="Times New Roman" panose="02020603050405020304" pitchFamily="18" charset="0"/>
                        </a:rPr>
                        <a:t>thừa</a:t>
                      </a:r>
                      <a:r>
                        <a:rPr lang="en-US" sz="2400" dirty="0">
                          <a:latin typeface="Times New Roman" panose="02020603050405020304" pitchFamily="18" charset="0"/>
                          <a:cs typeface="Times New Roman" panose="02020603050405020304" pitchFamily="18" charset="0"/>
                        </a:rPr>
                        <a:t> User</a:t>
                      </a:r>
                    </a:p>
                  </a:txBody>
                  <a:tcPr marL="104078" marR="104078" marT="52038" marB="52038" anchor="ctr"/>
                </a:tc>
                <a:tc>
                  <a:txBody>
                    <a:bodyPr/>
                    <a:lstStyle/>
                    <a:p>
                      <a:pPr algn="just"/>
                      <a:r>
                        <a:rPr lang="en-US" sz="2400" dirty="0">
                          <a:latin typeface="Times New Roman" panose="02020603050405020304" pitchFamily="18" charset="0"/>
                          <a:cs typeface="Times New Roman" panose="02020603050405020304" pitchFamily="18" charset="0"/>
                        </a:rPr>
                        <a:t>User</a:t>
                      </a:r>
                    </a:p>
                  </a:txBody>
                  <a:tcPr marL="104078" marR="104078" marT="52038" marB="52038" anchor="ctr"/>
                </a:tc>
                <a:tc>
                  <a:txBody>
                    <a:bodyPr/>
                    <a:lstStyle/>
                    <a:p>
                      <a:pPr algn="just"/>
                      <a:r>
                        <a:rPr lang="en-US" sz="2400">
                          <a:latin typeface="Times New Roman" panose="02020603050405020304" pitchFamily="18" charset="0"/>
                          <a:cs typeface="Times New Roman" panose="02020603050405020304" pitchFamily="18" charset="0"/>
                        </a:rPr>
                        <a:t>Employee, Manager</a:t>
                      </a:r>
                    </a:p>
                  </a:txBody>
                  <a:tcPr marL="104078" marR="104078" marT="52038" marB="52038" anchor="ctr"/>
                </a:tc>
                <a:tc>
                  <a:txBody>
                    <a:bodyPr/>
                    <a:lstStyle/>
                    <a:p>
                      <a:pPr algn="just"/>
                      <a:r>
                        <a:rPr lang="en-US" sz="2400">
                          <a:latin typeface="Times New Roman" panose="02020603050405020304" pitchFamily="18" charset="0"/>
                          <a:cs typeface="Times New Roman" panose="02020603050405020304" pitchFamily="18" charset="0"/>
                        </a:rPr>
                        <a:t>1 - 1</a:t>
                      </a:r>
                    </a:p>
                  </a:txBody>
                  <a:tcPr marL="104078" marR="104078" marT="52038" marB="52038" anchor="ctr"/>
                </a:tc>
                <a:tc>
                  <a:txBody>
                    <a:bodyPr/>
                    <a:lstStyle/>
                    <a:p>
                      <a:pPr algn="just"/>
                      <a:r>
                        <a:rPr lang="en-US" sz="2400">
                          <a:latin typeface="Times New Roman" panose="02020603050405020304" pitchFamily="18" charset="0"/>
                          <a:cs typeface="Times New Roman" panose="02020603050405020304" pitchFamily="18" charset="0"/>
                        </a:rPr>
                        <a:t>User có thể là Employee hoặc Manager</a:t>
                      </a:r>
                    </a:p>
                  </a:txBody>
                  <a:tcPr marL="104078" marR="104078" marT="52038" marB="52038" anchor="ctr"/>
                </a:tc>
                <a:extLst>
                  <a:ext uri="{0D108BD9-81ED-4DB2-BD59-A6C34878D82A}">
                    <a16:rowId xmlns:a16="http://schemas.microsoft.com/office/drawing/2014/main" val="1194044540"/>
                  </a:ext>
                </a:extLst>
              </a:tr>
              <a:tr h="1338516">
                <a:tc>
                  <a:txBody>
                    <a:bodyPr/>
                    <a:lstStyle/>
                    <a:p>
                      <a:pPr algn="just"/>
                      <a:r>
                        <a:rPr lang="en-US" sz="2400">
                          <a:latin typeface="Times New Roman" panose="02020603050405020304" pitchFamily="18" charset="0"/>
                          <a:cs typeface="Times New Roman" panose="02020603050405020304" pitchFamily="18" charset="0"/>
                        </a:rPr>
                        <a:t>Quản lý nhân viên</a:t>
                      </a:r>
                    </a:p>
                  </a:txBody>
                  <a:tcPr marL="104078" marR="104078" marT="52038" marB="52038" anchor="ctr"/>
                </a:tc>
                <a:tc>
                  <a:txBody>
                    <a:bodyPr/>
                    <a:lstStyle/>
                    <a:p>
                      <a:pPr algn="just"/>
                      <a:r>
                        <a:rPr lang="en-US" sz="2400">
                          <a:latin typeface="Times New Roman" panose="02020603050405020304" pitchFamily="18" charset="0"/>
                          <a:cs typeface="Times New Roman" panose="02020603050405020304" pitchFamily="18" charset="0"/>
                        </a:rPr>
                        <a:t>Manager</a:t>
                      </a:r>
                    </a:p>
                  </a:txBody>
                  <a:tcPr marL="104078" marR="104078" marT="52038" marB="52038" anchor="ctr"/>
                </a:tc>
                <a:tc>
                  <a:txBody>
                    <a:bodyPr/>
                    <a:lstStyle/>
                    <a:p>
                      <a:pPr algn="just"/>
                      <a:r>
                        <a:rPr lang="en-US" sz="2400">
                          <a:latin typeface="Times New Roman" panose="02020603050405020304" pitchFamily="18" charset="0"/>
                          <a:cs typeface="Times New Roman" panose="02020603050405020304" pitchFamily="18" charset="0"/>
                        </a:rPr>
                        <a:t>Employee</a:t>
                      </a:r>
                    </a:p>
                  </a:txBody>
                  <a:tcPr marL="104078" marR="104078" marT="52038" marB="52038" anchor="ctr"/>
                </a:tc>
                <a:tc>
                  <a:txBody>
                    <a:bodyPr/>
                    <a:lstStyle/>
                    <a:p>
                      <a:pPr algn="just"/>
                      <a:r>
                        <a:rPr lang="en-US" sz="2400">
                          <a:latin typeface="Times New Roman" panose="02020603050405020304" pitchFamily="18" charset="0"/>
                          <a:cs typeface="Times New Roman" panose="02020603050405020304" pitchFamily="18" charset="0"/>
                        </a:rPr>
                        <a:t>1 - N</a:t>
                      </a:r>
                    </a:p>
                  </a:txBody>
                  <a:tcPr marL="104078" marR="104078" marT="52038" marB="52038" anchor="ctr"/>
                </a:tc>
                <a:tc>
                  <a:txBody>
                    <a:bodyPr/>
                    <a:lstStyle/>
                    <a:p>
                      <a:pPr algn="just"/>
                      <a:r>
                        <a:rPr lang="en-US" sz="2400">
                          <a:latin typeface="Times New Roman" panose="02020603050405020304" pitchFamily="18" charset="0"/>
                          <a:cs typeface="Times New Roman" panose="02020603050405020304" pitchFamily="18" charset="0"/>
                        </a:rPr>
                        <a:t>Một quản lý có thể quản lý nhiều nhân viên</a:t>
                      </a:r>
                    </a:p>
                  </a:txBody>
                  <a:tcPr marL="104078" marR="104078" marT="52038" marB="52038" anchor="ctr"/>
                </a:tc>
                <a:extLst>
                  <a:ext uri="{0D108BD9-81ED-4DB2-BD59-A6C34878D82A}">
                    <a16:rowId xmlns:a16="http://schemas.microsoft.com/office/drawing/2014/main" val="3882755200"/>
                  </a:ext>
                </a:extLst>
              </a:tr>
              <a:tr h="927036">
                <a:tc>
                  <a:txBody>
                    <a:bodyPr/>
                    <a:lstStyle/>
                    <a:p>
                      <a:pPr algn="just"/>
                      <a:r>
                        <a:rPr lang="en-US" sz="2400">
                          <a:latin typeface="Times New Roman" panose="02020603050405020304" pitchFamily="18" charset="0"/>
                          <a:cs typeface="Times New Roman" panose="02020603050405020304" pitchFamily="18" charset="0"/>
                        </a:rPr>
                        <a:t>Phúc lợi nhân viên</a:t>
                      </a:r>
                    </a:p>
                  </a:txBody>
                  <a:tcPr marL="104078" marR="104078" marT="52038" marB="52038" anchor="ctr"/>
                </a:tc>
                <a:tc>
                  <a:txBody>
                    <a:bodyPr/>
                    <a:lstStyle/>
                    <a:p>
                      <a:pPr algn="just"/>
                      <a:r>
                        <a:rPr lang="en-US" sz="2400">
                          <a:latin typeface="Times New Roman" panose="02020603050405020304" pitchFamily="18" charset="0"/>
                          <a:cs typeface="Times New Roman" panose="02020603050405020304" pitchFamily="18" charset="0"/>
                        </a:rPr>
                        <a:t>Employee</a:t>
                      </a:r>
                    </a:p>
                  </a:txBody>
                  <a:tcPr marL="104078" marR="104078" marT="52038" marB="52038" anchor="ctr"/>
                </a:tc>
                <a:tc>
                  <a:txBody>
                    <a:bodyPr/>
                    <a:lstStyle/>
                    <a:p>
                      <a:pPr algn="just"/>
                      <a:r>
                        <a:rPr lang="en-US" sz="2400">
                          <a:latin typeface="Times New Roman" panose="02020603050405020304" pitchFamily="18" charset="0"/>
                          <a:cs typeface="Times New Roman" panose="02020603050405020304" pitchFamily="18" charset="0"/>
                        </a:rPr>
                        <a:t>Welfare</a:t>
                      </a:r>
                    </a:p>
                  </a:txBody>
                  <a:tcPr marL="104078" marR="104078" marT="52038" marB="52038" anchor="ctr"/>
                </a:tc>
                <a:tc>
                  <a:txBody>
                    <a:bodyPr/>
                    <a:lstStyle/>
                    <a:p>
                      <a:pPr algn="just"/>
                      <a:r>
                        <a:rPr lang="en-US" sz="2400">
                          <a:latin typeface="Times New Roman" panose="02020603050405020304" pitchFamily="18" charset="0"/>
                          <a:cs typeface="Times New Roman" panose="02020603050405020304" pitchFamily="18" charset="0"/>
                        </a:rPr>
                        <a:t>1 - N</a:t>
                      </a:r>
                    </a:p>
                  </a:txBody>
                  <a:tcPr marL="104078" marR="104078" marT="52038" marB="52038" anchor="ctr"/>
                </a:tc>
                <a:tc>
                  <a:txBody>
                    <a:bodyPr/>
                    <a:lstStyle/>
                    <a:p>
                      <a:pPr algn="just"/>
                      <a:r>
                        <a:rPr lang="en-US" sz="2400">
                          <a:latin typeface="Times New Roman" panose="02020603050405020304" pitchFamily="18" charset="0"/>
                          <a:cs typeface="Times New Roman" panose="02020603050405020304" pitchFamily="18" charset="0"/>
                        </a:rPr>
                        <a:t>Nhân viên nhận nhiều phúc lợi</a:t>
                      </a:r>
                    </a:p>
                  </a:txBody>
                  <a:tcPr marL="104078" marR="104078" marT="52038" marB="52038" anchor="ctr"/>
                </a:tc>
                <a:extLst>
                  <a:ext uri="{0D108BD9-81ED-4DB2-BD59-A6C34878D82A}">
                    <a16:rowId xmlns:a16="http://schemas.microsoft.com/office/drawing/2014/main" val="3718054825"/>
                  </a:ext>
                </a:extLst>
              </a:tr>
              <a:tr h="1306692">
                <a:tc>
                  <a:txBody>
                    <a:bodyPr/>
                    <a:lstStyle/>
                    <a:p>
                      <a:pPr algn="just"/>
                      <a:r>
                        <a:rPr lang="en-US" sz="2400">
                          <a:latin typeface="Times New Roman" panose="02020603050405020304" pitchFamily="18" charset="0"/>
                          <a:cs typeface="Times New Roman" panose="02020603050405020304" pitchFamily="18" charset="0"/>
                        </a:rPr>
                        <a:t>Vi phạm nhân viên</a:t>
                      </a:r>
                    </a:p>
                  </a:txBody>
                  <a:tcPr marL="104078" marR="104078" marT="52038" marB="52038" anchor="ctr"/>
                </a:tc>
                <a:tc>
                  <a:txBody>
                    <a:bodyPr/>
                    <a:lstStyle/>
                    <a:p>
                      <a:pPr algn="just"/>
                      <a:r>
                        <a:rPr lang="en-US" sz="2400">
                          <a:latin typeface="Times New Roman" panose="02020603050405020304" pitchFamily="18" charset="0"/>
                          <a:cs typeface="Times New Roman" panose="02020603050405020304" pitchFamily="18" charset="0"/>
                        </a:rPr>
                        <a:t>Employee</a:t>
                      </a:r>
                    </a:p>
                  </a:txBody>
                  <a:tcPr marL="104078" marR="104078" marT="52038" marB="52038" anchor="ctr"/>
                </a:tc>
                <a:tc>
                  <a:txBody>
                    <a:bodyPr/>
                    <a:lstStyle/>
                    <a:p>
                      <a:pPr algn="just"/>
                      <a:r>
                        <a:rPr lang="en-US" sz="2400">
                          <a:latin typeface="Times New Roman" panose="02020603050405020304" pitchFamily="18" charset="0"/>
                          <a:cs typeface="Times New Roman" panose="02020603050405020304" pitchFamily="18" charset="0"/>
                        </a:rPr>
                        <a:t>Violation</a:t>
                      </a:r>
                    </a:p>
                  </a:txBody>
                  <a:tcPr marL="104078" marR="104078" marT="52038" marB="52038" anchor="ctr"/>
                </a:tc>
                <a:tc>
                  <a:txBody>
                    <a:bodyPr/>
                    <a:lstStyle/>
                    <a:p>
                      <a:pPr algn="just"/>
                      <a:r>
                        <a:rPr lang="en-US" sz="2400">
                          <a:latin typeface="Times New Roman" panose="02020603050405020304" pitchFamily="18" charset="0"/>
                          <a:cs typeface="Times New Roman" panose="02020603050405020304" pitchFamily="18" charset="0"/>
                        </a:rPr>
                        <a:t>1 - N</a:t>
                      </a:r>
                    </a:p>
                  </a:txBody>
                  <a:tcPr marL="104078" marR="104078" marT="52038" marB="52038" anchor="ctr"/>
                </a:tc>
                <a:tc>
                  <a:txBody>
                    <a:bodyPr/>
                    <a:lstStyle/>
                    <a:p>
                      <a:pPr algn="just"/>
                      <a:r>
                        <a:rPr lang="en-US" sz="2400">
                          <a:latin typeface="Times New Roman" panose="02020603050405020304" pitchFamily="18" charset="0"/>
                          <a:cs typeface="Times New Roman" panose="02020603050405020304" pitchFamily="18" charset="0"/>
                        </a:rPr>
                        <a:t>Nhân viên có thể bị nhiều vi phạm</a:t>
                      </a:r>
                    </a:p>
                  </a:txBody>
                  <a:tcPr marL="104078" marR="104078" marT="52038" marB="52038" anchor="ctr"/>
                </a:tc>
                <a:extLst>
                  <a:ext uri="{0D108BD9-81ED-4DB2-BD59-A6C34878D82A}">
                    <a16:rowId xmlns:a16="http://schemas.microsoft.com/office/drawing/2014/main" val="3742519205"/>
                  </a:ext>
                </a:extLst>
              </a:tr>
              <a:tr h="1338516">
                <a:tc>
                  <a:txBody>
                    <a:bodyPr/>
                    <a:lstStyle/>
                    <a:p>
                      <a:pPr algn="just"/>
                      <a:r>
                        <a:rPr lang="en-US" sz="2400">
                          <a:latin typeface="Times New Roman" panose="02020603050405020304" pitchFamily="18" charset="0"/>
                          <a:cs typeface="Times New Roman" panose="02020603050405020304" pitchFamily="18" charset="0"/>
                        </a:rPr>
                        <a:t>Yêu cầu nghỉ phép</a:t>
                      </a:r>
                    </a:p>
                  </a:txBody>
                  <a:tcPr marL="104078" marR="104078" marT="52038" marB="52038" anchor="ctr"/>
                </a:tc>
                <a:tc>
                  <a:txBody>
                    <a:bodyPr/>
                    <a:lstStyle/>
                    <a:p>
                      <a:pPr algn="just"/>
                      <a:r>
                        <a:rPr lang="en-US" sz="2400">
                          <a:latin typeface="Times New Roman" panose="02020603050405020304" pitchFamily="18" charset="0"/>
                          <a:cs typeface="Times New Roman" panose="02020603050405020304" pitchFamily="18" charset="0"/>
                        </a:rPr>
                        <a:t>Employee</a:t>
                      </a:r>
                    </a:p>
                  </a:txBody>
                  <a:tcPr marL="104078" marR="104078" marT="52038" marB="52038" anchor="ctr"/>
                </a:tc>
                <a:tc>
                  <a:txBody>
                    <a:bodyPr/>
                    <a:lstStyle/>
                    <a:p>
                      <a:pPr algn="just"/>
                      <a:r>
                        <a:rPr lang="en-US" sz="2400">
                          <a:latin typeface="Times New Roman" panose="02020603050405020304" pitchFamily="18" charset="0"/>
                          <a:cs typeface="Times New Roman" panose="02020603050405020304" pitchFamily="18" charset="0"/>
                        </a:rPr>
                        <a:t>LeaveRequest</a:t>
                      </a:r>
                    </a:p>
                  </a:txBody>
                  <a:tcPr marL="104078" marR="104078" marT="52038" marB="52038" anchor="ctr"/>
                </a:tc>
                <a:tc>
                  <a:txBody>
                    <a:bodyPr/>
                    <a:lstStyle/>
                    <a:p>
                      <a:pPr algn="just"/>
                      <a:r>
                        <a:rPr lang="en-US" sz="2400">
                          <a:latin typeface="Times New Roman" panose="02020603050405020304" pitchFamily="18" charset="0"/>
                          <a:cs typeface="Times New Roman" panose="02020603050405020304" pitchFamily="18" charset="0"/>
                        </a:rPr>
                        <a:t>1 - N</a:t>
                      </a:r>
                    </a:p>
                  </a:txBody>
                  <a:tcPr marL="104078" marR="104078" marT="52038" marB="52038" anchor="ctr"/>
                </a:tc>
                <a:tc>
                  <a:txBody>
                    <a:bodyPr/>
                    <a:lstStyle/>
                    <a:p>
                      <a:pPr algn="just"/>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nhiều</a:t>
                      </a:r>
                      <a:r>
                        <a:rPr lang="en-US" sz="2400" dirty="0">
                          <a:latin typeface="Times New Roman" panose="02020603050405020304" pitchFamily="18" charset="0"/>
                          <a:cs typeface="Times New Roman" panose="02020603050405020304" pitchFamily="18" charset="0"/>
                        </a:rPr>
                        <a:t> yêu </a:t>
                      </a:r>
                      <a:r>
                        <a:rPr lang="en-US" sz="2400" dirty="0" err="1">
                          <a:latin typeface="Times New Roman" panose="02020603050405020304" pitchFamily="18" charset="0"/>
                          <a:cs typeface="Times New Roman" panose="02020603050405020304" pitchFamily="18" charset="0"/>
                        </a:rPr>
                        <a:t>cầu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nghỉ</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phép</a:t>
                      </a:r>
                      <a:endParaRPr lang="en-US" sz="2400" dirty="0">
                        <a:latin typeface="Times New Roman" panose="02020603050405020304" pitchFamily="18" charset="0"/>
                        <a:cs typeface="Times New Roman" panose="02020603050405020304" pitchFamily="18" charset="0"/>
                      </a:endParaRPr>
                    </a:p>
                  </a:txBody>
                  <a:tcPr marL="104078" marR="104078" marT="52038" marB="52038" anchor="ctr"/>
                </a:tc>
                <a:extLst>
                  <a:ext uri="{0D108BD9-81ED-4DB2-BD59-A6C34878D82A}">
                    <a16:rowId xmlns:a16="http://schemas.microsoft.com/office/drawing/2014/main" val="3898486361"/>
                  </a:ext>
                </a:extLst>
              </a:tr>
            </a:tbl>
          </a:graphicData>
        </a:graphic>
      </p:graphicFrame>
    </p:spTree>
    <p:extLst>
      <p:ext uri="{BB962C8B-B14F-4D97-AF65-F5344CB8AC3E}">
        <p14:creationId xmlns:p14="http://schemas.microsoft.com/office/powerpoint/2010/main" val="13217431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219">
          <a:extLst>
            <a:ext uri="{FF2B5EF4-FFF2-40B4-BE49-F238E27FC236}">
              <a16:creationId xmlns:a16="http://schemas.microsoft.com/office/drawing/2014/main" id="{4D2C2A1C-6E9B-4218-8AB7-1A7DC5F2631F}"/>
            </a:ext>
          </a:extLst>
        </p:cNvPr>
        <p:cNvGrpSpPr/>
        <p:nvPr/>
      </p:nvGrpSpPr>
      <p:grpSpPr>
        <a:xfrm>
          <a:off x="0" y="0"/>
          <a:ext cx="0" cy="0"/>
          <a:chOff x="0" y="0"/>
          <a:chExt cx="0" cy="0"/>
        </a:xfrm>
      </p:grpSpPr>
      <p:sp>
        <p:nvSpPr>
          <p:cNvPr id="4" name="Hộp Văn bản 3">
            <a:extLst>
              <a:ext uri="{FF2B5EF4-FFF2-40B4-BE49-F238E27FC236}">
                <a16:creationId xmlns:a16="http://schemas.microsoft.com/office/drawing/2014/main" id="{434D6881-9FE9-2264-0B9D-350C90A23879}"/>
              </a:ext>
            </a:extLst>
          </p:cNvPr>
          <p:cNvSpPr txBox="1"/>
          <p:nvPr/>
        </p:nvSpPr>
        <p:spPr>
          <a:xfrm>
            <a:off x="1850003" y="923366"/>
            <a:ext cx="6141105" cy="769441"/>
          </a:xfrm>
          <a:prstGeom prst="rect">
            <a:avLst/>
          </a:prstGeom>
          <a:noFill/>
        </p:spPr>
        <p:txBody>
          <a:bodyPr wrap="none" rtlCol="0">
            <a:spAutoFit/>
          </a:bodyPr>
          <a:lstStyle/>
          <a:p>
            <a:pPr algn="ctr" defTabSz="1371600">
              <a:buClrTx/>
            </a:pPr>
            <a:r>
              <a:rPr lang="en-US" sz="4400" kern="1200">
                <a:solidFill>
                  <a:srgbClr val="A2B85E"/>
                </a:solidFill>
                <a:latin typeface="Times New Roman" panose="02020603050405020304" pitchFamily="18" charset="0"/>
                <a:ea typeface="+mn-ea"/>
                <a:cs typeface="Times New Roman" panose="02020603050405020304" pitchFamily="18" charset="0"/>
              </a:rPr>
              <a:t>3.2 DATABASE </a:t>
            </a:r>
            <a:r>
              <a:rPr lang="en-US" sz="4400" kern="1200" dirty="0">
                <a:solidFill>
                  <a:srgbClr val="A2B85E"/>
                </a:solidFill>
                <a:latin typeface="Times New Roman" panose="02020603050405020304" pitchFamily="18" charset="0"/>
                <a:ea typeface="+mn-ea"/>
                <a:cs typeface="Times New Roman" panose="02020603050405020304" pitchFamily="18" charset="0"/>
              </a:rPr>
              <a:t>DESIGN</a:t>
            </a:r>
          </a:p>
        </p:txBody>
      </p:sp>
      <p:sp>
        <p:nvSpPr>
          <p:cNvPr id="6" name="Hộp Văn bản 5">
            <a:extLst>
              <a:ext uri="{FF2B5EF4-FFF2-40B4-BE49-F238E27FC236}">
                <a16:creationId xmlns:a16="http://schemas.microsoft.com/office/drawing/2014/main" id="{F2874F6D-320F-EA43-98CC-FA3FA8517F89}"/>
              </a:ext>
            </a:extLst>
          </p:cNvPr>
          <p:cNvSpPr txBox="1"/>
          <p:nvPr/>
        </p:nvSpPr>
        <p:spPr>
          <a:xfrm>
            <a:off x="1261318" y="1692807"/>
            <a:ext cx="7318477" cy="7968785"/>
          </a:xfrm>
          <a:prstGeom prst="rect">
            <a:avLst/>
          </a:prstGeom>
          <a:noFill/>
        </p:spPr>
        <p:txBody>
          <a:bodyPr wrap="square">
            <a:spAutoFit/>
          </a:bodyPr>
          <a:lstStyle/>
          <a:p>
            <a:pPr algn="just">
              <a:lnSpc>
                <a:spcPct val="107000"/>
              </a:lnSpc>
              <a:spcAft>
                <a:spcPts val="800"/>
              </a:spcAft>
              <a:buNone/>
            </a:pPr>
            <a:r>
              <a:rPr lang="en-US" kern="100">
                <a:effectLst/>
                <a:latin typeface="Times New Roman" panose="02020603050405020304" pitchFamily="18" charset="0"/>
                <a:ea typeface="Calibri" panose="020F0502020204030204" pitchFamily="34" charset="0"/>
                <a:cs typeface="Times New Roman" panose="02020603050405020304" pitchFamily="18" charset="0"/>
              </a:rPr>
              <a:t>CREATE TABLE `role` (</a:t>
            </a:r>
          </a:p>
          <a:p>
            <a:pPr algn="just">
              <a:lnSpc>
                <a:spcPct val="107000"/>
              </a:lnSpc>
              <a:spcAft>
                <a:spcPts val="800"/>
              </a:spcAft>
              <a:buNone/>
            </a:pPr>
            <a:r>
              <a:rPr lang="en-US" kern="100">
                <a:effectLst/>
                <a:latin typeface="Times New Roman" panose="02020603050405020304" pitchFamily="18" charset="0"/>
                <a:ea typeface="Calibri" panose="020F0502020204030204" pitchFamily="34" charset="0"/>
                <a:cs typeface="Times New Roman" panose="02020603050405020304" pitchFamily="18" charset="0"/>
              </a:rPr>
              <a:t>  `Id` int NOT NULL,</a:t>
            </a:r>
          </a:p>
          <a:p>
            <a:pPr algn="just">
              <a:lnSpc>
                <a:spcPct val="107000"/>
              </a:lnSpc>
              <a:spcAft>
                <a:spcPts val="800"/>
              </a:spcAft>
              <a:buNone/>
            </a:pPr>
            <a:r>
              <a:rPr lang="en-US" kern="100">
                <a:effectLst/>
                <a:latin typeface="Times New Roman" panose="02020603050405020304" pitchFamily="18" charset="0"/>
                <a:ea typeface="Calibri" panose="020F0502020204030204" pitchFamily="34" charset="0"/>
                <a:cs typeface="Times New Roman" panose="02020603050405020304" pitchFamily="18" charset="0"/>
              </a:rPr>
              <a:t>  `Name` varchar(100) DEFAULT NULL,</a:t>
            </a:r>
          </a:p>
          <a:p>
            <a:pPr algn="just">
              <a:lnSpc>
                <a:spcPct val="107000"/>
              </a:lnSpc>
              <a:spcAft>
                <a:spcPts val="800"/>
              </a:spcAft>
              <a:buNone/>
            </a:pPr>
            <a:r>
              <a:rPr lang="en-US" kern="100">
                <a:effectLst/>
                <a:latin typeface="Times New Roman" panose="02020603050405020304" pitchFamily="18" charset="0"/>
                <a:ea typeface="Calibri" panose="020F0502020204030204" pitchFamily="34" charset="0"/>
                <a:cs typeface="Times New Roman" panose="02020603050405020304" pitchFamily="18" charset="0"/>
              </a:rPr>
              <a:t>  PRIMARY KEY (`Id`)</a:t>
            </a:r>
          </a:p>
          <a:p>
            <a:pPr algn="just">
              <a:lnSpc>
                <a:spcPct val="107000"/>
              </a:lnSpc>
              <a:spcAft>
                <a:spcPts val="800"/>
              </a:spcAft>
              <a:buNone/>
            </a:pPr>
            <a:r>
              <a:rPr lang="en-US" kern="100">
                <a:effectLst/>
                <a:latin typeface="Times New Roman" panose="02020603050405020304" pitchFamily="18" charset="0"/>
                <a:ea typeface="Calibri" panose="020F0502020204030204" pitchFamily="34" charset="0"/>
                <a:cs typeface="Times New Roman" panose="02020603050405020304" pitchFamily="18" charset="0"/>
              </a:rPr>
              <a:t>) ENGINE=InnoDB DEFAULT CHARSET=utf8mb4 COLLATE=utf8mb4_0900_ai_ci</a:t>
            </a:r>
          </a:p>
          <a:p>
            <a:pPr algn="just">
              <a:lnSpc>
                <a:spcPct val="107000"/>
              </a:lnSpc>
              <a:spcAft>
                <a:spcPts val="800"/>
              </a:spcAft>
              <a:buNone/>
            </a:pPr>
            <a:r>
              <a:rPr lang="en-US" kern="100">
                <a:effectLst/>
                <a:latin typeface="Times New Roman" panose="02020603050405020304" pitchFamily="18" charset="0"/>
                <a:ea typeface="Calibri" panose="020F0502020204030204" pitchFamily="34" charset="0"/>
                <a:cs typeface="Times New Roman" panose="02020603050405020304" pitchFamily="18" charset="0"/>
              </a:rPr>
              <a:t> </a:t>
            </a:r>
          </a:p>
          <a:p>
            <a:pPr algn="just">
              <a:lnSpc>
                <a:spcPct val="107000"/>
              </a:lnSpc>
              <a:spcAft>
                <a:spcPts val="800"/>
              </a:spcAft>
              <a:buNone/>
            </a:pPr>
            <a:r>
              <a:rPr lang="en-US" kern="100">
                <a:effectLst/>
                <a:latin typeface="Times New Roman" panose="02020603050405020304" pitchFamily="18" charset="0"/>
                <a:ea typeface="Calibri" panose="020F0502020204030204" pitchFamily="34" charset="0"/>
                <a:cs typeface="Times New Roman" panose="02020603050405020304" pitchFamily="18" charset="0"/>
              </a:rPr>
              <a:t>CREATE TABLE `user` (</a:t>
            </a:r>
          </a:p>
          <a:p>
            <a:pPr algn="just">
              <a:lnSpc>
                <a:spcPct val="107000"/>
              </a:lnSpc>
              <a:spcAft>
                <a:spcPts val="800"/>
              </a:spcAft>
              <a:buNone/>
            </a:pPr>
            <a:r>
              <a:rPr lang="en-US" kern="100">
                <a:effectLst/>
                <a:latin typeface="Times New Roman" panose="02020603050405020304" pitchFamily="18" charset="0"/>
                <a:ea typeface="Calibri" panose="020F0502020204030204" pitchFamily="34" charset="0"/>
                <a:cs typeface="Times New Roman" panose="02020603050405020304" pitchFamily="18" charset="0"/>
              </a:rPr>
              <a:t>  `Id` varchar(20) NOT NULL,</a:t>
            </a:r>
          </a:p>
          <a:p>
            <a:pPr algn="just">
              <a:lnSpc>
                <a:spcPct val="107000"/>
              </a:lnSpc>
              <a:spcAft>
                <a:spcPts val="800"/>
              </a:spcAft>
              <a:buNone/>
            </a:pPr>
            <a:r>
              <a:rPr lang="en-US" kern="100">
                <a:effectLst/>
                <a:latin typeface="Times New Roman" panose="02020603050405020304" pitchFamily="18" charset="0"/>
                <a:ea typeface="Calibri" panose="020F0502020204030204" pitchFamily="34" charset="0"/>
                <a:cs typeface="Times New Roman" panose="02020603050405020304" pitchFamily="18" charset="0"/>
              </a:rPr>
              <a:t>  `Name` varchar(100) DEFAULT NULL,</a:t>
            </a:r>
          </a:p>
          <a:p>
            <a:pPr algn="just">
              <a:lnSpc>
                <a:spcPct val="107000"/>
              </a:lnSpc>
              <a:spcAft>
                <a:spcPts val="800"/>
              </a:spcAft>
              <a:buNone/>
            </a:pPr>
            <a:r>
              <a:rPr lang="en-US" kern="100">
                <a:effectLst/>
                <a:latin typeface="Times New Roman" panose="02020603050405020304" pitchFamily="18" charset="0"/>
                <a:ea typeface="Calibri" panose="020F0502020204030204" pitchFamily="34" charset="0"/>
                <a:cs typeface="Times New Roman" panose="02020603050405020304" pitchFamily="18" charset="0"/>
              </a:rPr>
              <a:t>  `Email` varchar(100) DEFAULT NULL,</a:t>
            </a:r>
          </a:p>
          <a:p>
            <a:pPr algn="just">
              <a:lnSpc>
                <a:spcPct val="107000"/>
              </a:lnSpc>
              <a:spcAft>
                <a:spcPts val="800"/>
              </a:spcAft>
              <a:buNone/>
            </a:pPr>
            <a:r>
              <a:rPr lang="en-US" kern="100">
                <a:effectLst/>
                <a:latin typeface="Times New Roman" panose="02020603050405020304" pitchFamily="18" charset="0"/>
                <a:ea typeface="Calibri" panose="020F0502020204030204" pitchFamily="34" charset="0"/>
                <a:cs typeface="Times New Roman" panose="02020603050405020304" pitchFamily="18" charset="0"/>
              </a:rPr>
              <a:t>  `Password` varchar(255) DEFAULT NULL,</a:t>
            </a:r>
          </a:p>
          <a:p>
            <a:pPr algn="just">
              <a:lnSpc>
                <a:spcPct val="107000"/>
              </a:lnSpc>
              <a:spcAft>
                <a:spcPts val="800"/>
              </a:spcAft>
              <a:buNone/>
            </a:pPr>
            <a:r>
              <a:rPr lang="en-US" kern="100">
                <a:effectLst/>
                <a:latin typeface="Times New Roman" panose="02020603050405020304" pitchFamily="18" charset="0"/>
                <a:ea typeface="Calibri" panose="020F0502020204030204" pitchFamily="34" charset="0"/>
                <a:cs typeface="Times New Roman" panose="02020603050405020304" pitchFamily="18" charset="0"/>
              </a:rPr>
              <a:t>  `RoleId` int DEFAULT NULL,</a:t>
            </a:r>
          </a:p>
          <a:p>
            <a:pPr algn="just">
              <a:lnSpc>
                <a:spcPct val="107000"/>
              </a:lnSpc>
              <a:spcAft>
                <a:spcPts val="800"/>
              </a:spcAft>
              <a:buNone/>
            </a:pPr>
            <a:r>
              <a:rPr lang="en-US" kern="100">
                <a:effectLst/>
                <a:latin typeface="Times New Roman" panose="02020603050405020304" pitchFamily="18" charset="0"/>
                <a:ea typeface="Calibri" panose="020F0502020204030204" pitchFamily="34" charset="0"/>
                <a:cs typeface="Times New Roman" panose="02020603050405020304" pitchFamily="18" charset="0"/>
              </a:rPr>
              <a:t>  `DateOfBirth` date DEFAULT NULL,</a:t>
            </a:r>
          </a:p>
          <a:p>
            <a:pPr algn="just">
              <a:lnSpc>
                <a:spcPct val="107000"/>
              </a:lnSpc>
              <a:spcAft>
                <a:spcPts val="800"/>
              </a:spcAft>
              <a:buNone/>
            </a:pPr>
            <a:r>
              <a:rPr lang="en-US" kern="100">
                <a:effectLst/>
                <a:latin typeface="Times New Roman" panose="02020603050405020304" pitchFamily="18" charset="0"/>
                <a:ea typeface="Calibri" panose="020F0502020204030204" pitchFamily="34" charset="0"/>
                <a:cs typeface="Times New Roman" panose="02020603050405020304" pitchFamily="18" charset="0"/>
              </a:rPr>
              <a:t>  PRIMARY KEY (`Id`),</a:t>
            </a:r>
          </a:p>
          <a:p>
            <a:pPr algn="just">
              <a:lnSpc>
                <a:spcPct val="107000"/>
              </a:lnSpc>
              <a:spcAft>
                <a:spcPts val="800"/>
              </a:spcAft>
              <a:buNone/>
            </a:pPr>
            <a:r>
              <a:rPr lang="en-US" kern="100">
                <a:effectLst/>
                <a:latin typeface="Times New Roman" panose="02020603050405020304" pitchFamily="18" charset="0"/>
                <a:ea typeface="Calibri" panose="020F0502020204030204" pitchFamily="34" charset="0"/>
                <a:cs typeface="Times New Roman" panose="02020603050405020304" pitchFamily="18" charset="0"/>
              </a:rPr>
              <a:t>  UNIQUE KEY `Email` (`Email`),</a:t>
            </a:r>
          </a:p>
          <a:p>
            <a:pPr algn="just">
              <a:lnSpc>
                <a:spcPct val="107000"/>
              </a:lnSpc>
              <a:spcAft>
                <a:spcPts val="800"/>
              </a:spcAft>
              <a:buNone/>
            </a:pPr>
            <a:r>
              <a:rPr lang="en-US" kern="100">
                <a:effectLst/>
                <a:latin typeface="Times New Roman" panose="02020603050405020304" pitchFamily="18" charset="0"/>
                <a:ea typeface="Calibri" panose="020F0502020204030204" pitchFamily="34" charset="0"/>
                <a:cs typeface="Times New Roman" panose="02020603050405020304" pitchFamily="18" charset="0"/>
              </a:rPr>
              <a:t>  KEY `FK_User_Role` (`RoleId`),</a:t>
            </a:r>
          </a:p>
          <a:p>
            <a:pPr algn="just">
              <a:lnSpc>
                <a:spcPct val="107000"/>
              </a:lnSpc>
              <a:spcAft>
                <a:spcPts val="800"/>
              </a:spcAft>
              <a:buNone/>
            </a:pPr>
            <a:r>
              <a:rPr lang="en-US" kern="100">
                <a:effectLst/>
                <a:latin typeface="Times New Roman" panose="02020603050405020304" pitchFamily="18" charset="0"/>
                <a:ea typeface="Calibri" panose="020F0502020204030204" pitchFamily="34" charset="0"/>
                <a:cs typeface="Times New Roman" panose="02020603050405020304" pitchFamily="18" charset="0"/>
              </a:rPr>
              <a:t>  CONSTRAINT `FK_User_Role` FOREIGN KEY (`RoleId`) REFERENCES `role` (`Id`)</a:t>
            </a:r>
          </a:p>
          <a:p>
            <a:pPr algn="just">
              <a:lnSpc>
                <a:spcPct val="107000"/>
              </a:lnSpc>
              <a:spcAft>
                <a:spcPts val="800"/>
              </a:spcAft>
              <a:buNone/>
            </a:pPr>
            <a:r>
              <a:rPr lang="en-US" kern="100">
                <a:effectLst/>
                <a:latin typeface="Times New Roman" panose="02020603050405020304" pitchFamily="18" charset="0"/>
                <a:ea typeface="Calibri" panose="020F0502020204030204" pitchFamily="34" charset="0"/>
                <a:cs typeface="Times New Roman" panose="02020603050405020304" pitchFamily="18" charset="0"/>
              </a:rPr>
              <a:t>) ENGINE=InnoDB DEFAULT CHARSET=utf8mb4 COLLATE=utf8mb4_0900_ai_ci</a:t>
            </a:r>
          </a:p>
          <a:p>
            <a:pPr algn="just">
              <a:lnSpc>
                <a:spcPct val="107000"/>
              </a:lnSpc>
              <a:spcAft>
                <a:spcPts val="800"/>
              </a:spcAft>
              <a:buNone/>
            </a:pPr>
            <a:r>
              <a:rPr lang="en-US" kern="100">
                <a:effectLst/>
                <a:latin typeface="Times New Roman" panose="02020603050405020304" pitchFamily="18" charset="0"/>
                <a:ea typeface="Calibri" panose="020F0502020204030204" pitchFamily="34" charset="0"/>
                <a:cs typeface="Times New Roman" panose="02020603050405020304" pitchFamily="18" charset="0"/>
              </a:rPr>
              <a:t> </a:t>
            </a:r>
          </a:p>
          <a:p>
            <a:pPr algn="just">
              <a:lnSpc>
                <a:spcPct val="107000"/>
              </a:lnSpc>
              <a:spcAft>
                <a:spcPts val="800"/>
              </a:spcAft>
              <a:buNone/>
            </a:pPr>
            <a:r>
              <a:rPr lang="en-US" kern="100">
                <a:effectLst/>
                <a:latin typeface="Times New Roman" panose="02020603050405020304" pitchFamily="18" charset="0"/>
                <a:ea typeface="Calibri" panose="020F0502020204030204" pitchFamily="34" charset="0"/>
                <a:cs typeface="Times New Roman" panose="02020603050405020304" pitchFamily="18" charset="0"/>
              </a:rPr>
              <a:t>CREATE TABLE `manager` (</a:t>
            </a:r>
          </a:p>
          <a:p>
            <a:pPr algn="just">
              <a:lnSpc>
                <a:spcPct val="107000"/>
              </a:lnSpc>
              <a:spcAft>
                <a:spcPts val="800"/>
              </a:spcAft>
              <a:buNone/>
            </a:pPr>
            <a:r>
              <a:rPr lang="en-US" kern="100">
                <a:effectLst/>
                <a:latin typeface="Times New Roman" panose="02020603050405020304" pitchFamily="18" charset="0"/>
                <a:ea typeface="Calibri" panose="020F0502020204030204" pitchFamily="34" charset="0"/>
                <a:cs typeface="Times New Roman" panose="02020603050405020304" pitchFamily="18" charset="0"/>
              </a:rPr>
              <a:t>  `ManagerId` varchar(20) NOT NULL,</a:t>
            </a:r>
          </a:p>
          <a:p>
            <a:pPr algn="just">
              <a:lnSpc>
                <a:spcPct val="107000"/>
              </a:lnSpc>
              <a:spcAft>
                <a:spcPts val="800"/>
              </a:spcAft>
              <a:buNone/>
            </a:pPr>
            <a:r>
              <a:rPr lang="en-US" kern="100">
                <a:effectLst/>
                <a:latin typeface="Times New Roman" panose="02020603050405020304" pitchFamily="18" charset="0"/>
                <a:ea typeface="Calibri" panose="020F0502020204030204" pitchFamily="34" charset="0"/>
                <a:cs typeface="Times New Roman" panose="02020603050405020304" pitchFamily="18" charset="0"/>
              </a:rPr>
              <a:t>  PRIMARY KEY (`ManagerId`),</a:t>
            </a:r>
          </a:p>
          <a:p>
            <a:pPr algn="just">
              <a:lnSpc>
                <a:spcPct val="107000"/>
              </a:lnSpc>
              <a:spcAft>
                <a:spcPts val="800"/>
              </a:spcAft>
              <a:buNone/>
            </a:pPr>
            <a:r>
              <a:rPr lang="en-US" kern="100">
                <a:effectLst/>
                <a:latin typeface="Times New Roman" panose="02020603050405020304" pitchFamily="18" charset="0"/>
                <a:ea typeface="Calibri" panose="020F0502020204030204" pitchFamily="34" charset="0"/>
                <a:cs typeface="Times New Roman" panose="02020603050405020304" pitchFamily="18" charset="0"/>
              </a:rPr>
              <a:t>  CONSTRAINT `FK_Manager_User` FOREIGN KEY (`ManagerId`) REFERENCES `user` (`Id`)</a:t>
            </a:r>
          </a:p>
          <a:p>
            <a:pPr algn="just">
              <a:lnSpc>
                <a:spcPct val="107000"/>
              </a:lnSpc>
              <a:spcAft>
                <a:spcPts val="800"/>
              </a:spcAft>
            </a:pPr>
            <a:r>
              <a:rPr lang="en-US" kern="100">
                <a:effectLst/>
                <a:latin typeface="Times New Roman" panose="02020603050405020304" pitchFamily="18" charset="0"/>
                <a:ea typeface="Calibri" panose="020F0502020204030204" pitchFamily="34" charset="0"/>
                <a:cs typeface="Times New Roman" panose="02020603050405020304" pitchFamily="18" charset="0"/>
              </a:rPr>
              <a:t>) ENGINE=InnoDB DEFAULT CHARSET=utf8mb4 COLLATE=utf8mb4_0900_ai_ci</a:t>
            </a:r>
          </a:p>
        </p:txBody>
      </p:sp>
      <p:sp>
        <p:nvSpPr>
          <p:cNvPr id="8" name="Hộp Văn bản 7">
            <a:extLst>
              <a:ext uri="{FF2B5EF4-FFF2-40B4-BE49-F238E27FC236}">
                <a16:creationId xmlns:a16="http://schemas.microsoft.com/office/drawing/2014/main" id="{37278936-AB04-8422-E49B-85BCF52CC5EC}"/>
              </a:ext>
            </a:extLst>
          </p:cNvPr>
          <p:cNvSpPr txBox="1"/>
          <p:nvPr/>
        </p:nvSpPr>
        <p:spPr>
          <a:xfrm>
            <a:off x="9708207" y="1692807"/>
            <a:ext cx="7587574" cy="7635680"/>
          </a:xfrm>
          <a:prstGeom prst="rect">
            <a:avLst/>
          </a:prstGeom>
          <a:noFill/>
        </p:spPr>
        <p:txBody>
          <a:bodyPr wrap="square">
            <a:spAutoFit/>
          </a:bodyPr>
          <a:lstStyle/>
          <a:p>
            <a:pPr>
              <a:lnSpc>
                <a:spcPct val="107000"/>
              </a:lnSpc>
              <a:spcAft>
                <a:spcPts val="800"/>
              </a:spcAft>
              <a:buNone/>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CREATE TABLE `employee` (</a:t>
            </a:r>
          </a:p>
          <a:p>
            <a:pPr>
              <a:lnSpc>
                <a:spcPct val="107000"/>
              </a:lnSpc>
              <a:spcAft>
                <a:spcPts val="800"/>
              </a:spcAft>
              <a:buNone/>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`EmployeeId` varchar(20) NOT NULL,</a:t>
            </a:r>
          </a:p>
          <a:p>
            <a:pPr>
              <a:lnSpc>
                <a:spcPct val="107000"/>
              </a:lnSpc>
              <a:spcAft>
                <a:spcPts val="800"/>
              </a:spcAft>
              <a:buNone/>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`Salary` decimal(10,2) DEFAULT NULL,</a:t>
            </a:r>
          </a:p>
          <a:p>
            <a:pPr>
              <a:lnSpc>
                <a:spcPct val="107000"/>
              </a:lnSpc>
              <a:spcAft>
                <a:spcPts val="800"/>
              </a:spcAft>
              <a:buNone/>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`Workdays` int DEFAULT NULL,</a:t>
            </a:r>
          </a:p>
          <a:p>
            <a:pPr>
              <a:lnSpc>
                <a:spcPct val="107000"/>
              </a:lnSpc>
              <a:spcAft>
                <a:spcPts val="800"/>
              </a:spcAft>
              <a:buNone/>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PRIMARY KEY (`EmployeeId`),</a:t>
            </a:r>
          </a:p>
          <a:p>
            <a:pPr>
              <a:lnSpc>
                <a:spcPct val="107000"/>
              </a:lnSpc>
              <a:spcAft>
                <a:spcPts val="800"/>
              </a:spcAft>
              <a:buNone/>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CONSTRAINT `FK_Employee_User` FOREIGN KEY (`EmployeeId`) REFERENCES `user` (`Id`)</a:t>
            </a:r>
          </a:p>
          <a:p>
            <a:pPr>
              <a:lnSpc>
                <a:spcPct val="107000"/>
              </a:lnSpc>
              <a:spcAft>
                <a:spcPts val="800"/>
              </a:spcAft>
              <a:buNone/>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ENGINE=InnoDB DEFAULT CHARSET=utf8mb4 COLLATE=utf8mb4_0900_ai_ci</a:t>
            </a:r>
          </a:p>
          <a:p>
            <a:pPr>
              <a:lnSpc>
                <a:spcPct val="107000"/>
              </a:lnSpc>
              <a:spcAft>
                <a:spcPts val="800"/>
              </a:spcAft>
              <a:buNone/>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a:t>
            </a:r>
          </a:p>
          <a:p>
            <a:pPr>
              <a:lnSpc>
                <a:spcPct val="107000"/>
              </a:lnSpc>
              <a:spcAft>
                <a:spcPts val="800"/>
              </a:spcAft>
              <a:buNone/>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CREATE TABLE `violation` (</a:t>
            </a:r>
          </a:p>
          <a:p>
            <a:pPr>
              <a:lnSpc>
                <a:spcPct val="107000"/>
              </a:lnSpc>
              <a:spcAft>
                <a:spcPts val="800"/>
              </a:spcAft>
              <a:buNone/>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`ViolationID` varchar(20) NOT NULL,</a:t>
            </a:r>
          </a:p>
          <a:p>
            <a:pPr>
              <a:lnSpc>
                <a:spcPct val="107000"/>
              </a:lnSpc>
              <a:spcAft>
                <a:spcPts val="800"/>
              </a:spcAft>
              <a:buNone/>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`ViolationName` varchar(100) NOT NULL,</a:t>
            </a:r>
          </a:p>
          <a:p>
            <a:pPr>
              <a:lnSpc>
                <a:spcPct val="107000"/>
              </a:lnSpc>
              <a:spcAft>
                <a:spcPts val="800"/>
              </a:spcAft>
              <a:buNone/>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`Fine` decimal(10,2) DEFAULT NULL,</a:t>
            </a:r>
          </a:p>
          <a:p>
            <a:pPr>
              <a:lnSpc>
                <a:spcPct val="107000"/>
              </a:lnSpc>
              <a:spcAft>
                <a:spcPts val="800"/>
              </a:spcAft>
              <a:buNone/>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PRIMARY KEY (`ViolationID`),</a:t>
            </a:r>
          </a:p>
          <a:p>
            <a:pPr>
              <a:lnSpc>
                <a:spcPct val="107000"/>
              </a:lnSpc>
              <a:spcAft>
                <a:spcPts val="800"/>
              </a:spcAft>
              <a:buNone/>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UNIQUE KEY `ViolationName` (`ViolationName`)</a:t>
            </a:r>
          </a:p>
          <a:p>
            <a:pPr>
              <a:lnSpc>
                <a:spcPct val="107000"/>
              </a:lnSpc>
              <a:spcAft>
                <a:spcPts val="800"/>
              </a:spcAft>
              <a:buNone/>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ENGINE=InnoDB DEFAULT CHARSET=utf8mb4 COLLATE=utf8mb4_0900_ai_ci</a:t>
            </a:r>
          </a:p>
          <a:p>
            <a:pPr>
              <a:lnSpc>
                <a:spcPct val="107000"/>
              </a:lnSpc>
              <a:spcAft>
                <a:spcPts val="800"/>
              </a:spcAft>
              <a:buNone/>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a:t>
            </a:r>
          </a:p>
          <a:p>
            <a:pPr>
              <a:lnSpc>
                <a:spcPct val="107000"/>
              </a:lnSpc>
              <a:spcAft>
                <a:spcPts val="800"/>
              </a:spcAft>
              <a:buNone/>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CREATE TABLE `welfare` (</a:t>
            </a:r>
          </a:p>
          <a:p>
            <a:pPr>
              <a:lnSpc>
                <a:spcPct val="107000"/>
              </a:lnSpc>
              <a:spcAft>
                <a:spcPts val="800"/>
              </a:spcAft>
              <a:buNone/>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`WelfareID` varchar(20) NOT NULL,</a:t>
            </a:r>
          </a:p>
          <a:p>
            <a:pPr>
              <a:lnSpc>
                <a:spcPct val="107000"/>
              </a:lnSpc>
              <a:spcAft>
                <a:spcPts val="800"/>
              </a:spcAft>
              <a:buNone/>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`WelfareName` varchar(100) NOT NULL,</a:t>
            </a:r>
          </a:p>
          <a:p>
            <a:pPr>
              <a:lnSpc>
                <a:spcPct val="107000"/>
              </a:lnSpc>
              <a:spcAft>
                <a:spcPts val="800"/>
              </a:spcAft>
              <a:buNone/>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`Bonus` decimal(10,2) DEFAULT NULL,</a:t>
            </a:r>
          </a:p>
          <a:p>
            <a:pPr>
              <a:lnSpc>
                <a:spcPct val="107000"/>
              </a:lnSpc>
              <a:spcAft>
                <a:spcPts val="800"/>
              </a:spcAft>
              <a:buNone/>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PRIMARY KEY (`WelfareID`),</a:t>
            </a:r>
          </a:p>
          <a:p>
            <a:pPr>
              <a:lnSpc>
                <a:spcPct val="107000"/>
              </a:lnSpc>
              <a:spcAft>
                <a:spcPts val="800"/>
              </a:spcAft>
              <a:buNone/>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UNIQUE KEY `WelfareName` (`WelfareName`)</a:t>
            </a:r>
          </a:p>
          <a:p>
            <a:pPr>
              <a:lnSpc>
                <a:spcPct val="107000"/>
              </a:lnSpc>
              <a:spcAft>
                <a:spcPts val="80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ENGINE=InnoDB DEFAULT CHARSET=utf8mb4 COLLATE=utf8mb4_0900_ai_ci</a:t>
            </a:r>
          </a:p>
        </p:txBody>
      </p:sp>
    </p:spTree>
    <p:extLst>
      <p:ext uri="{BB962C8B-B14F-4D97-AF65-F5344CB8AC3E}">
        <p14:creationId xmlns:p14="http://schemas.microsoft.com/office/powerpoint/2010/main" val="18551847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219">
          <a:extLst>
            <a:ext uri="{FF2B5EF4-FFF2-40B4-BE49-F238E27FC236}">
              <a16:creationId xmlns:a16="http://schemas.microsoft.com/office/drawing/2014/main" id="{AAAE5183-7A06-5AF6-56B3-DEBC5F471F1A}"/>
            </a:ext>
          </a:extLst>
        </p:cNvPr>
        <p:cNvGrpSpPr/>
        <p:nvPr/>
      </p:nvGrpSpPr>
      <p:grpSpPr>
        <a:xfrm>
          <a:off x="0" y="0"/>
          <a:ext cx="0" cy="0"/>
          <a:chOff x="0" y="0"/>
          <a:chExt cx="0" cy="0"/>
        </a:xfrm>
      </p:grpSpPr>
      <p:sp>
        <p:nvSpPr>
          <p:cNvPr id="3" name="Hộp Văn bản 2">
            <a:extLst>
              <a:ext uri="{FF2B5EF4-FFF2-40B4-BE49-F238E27FC236}">
                <a16:creationId xmlns:a16="http://schemas.microsoft.com/office/drawing/2014/main" id="{91AB2725-AC9A-6FFE-E324-222A464B0B34}"/>
              </a:ext>
            </a:extLst>
          </p:cNvPr>
          <p:cNvSpPr txBox="1"/>
          <p:nvPr/>
        </p:nvSpPr>
        <p:spPr>
          <a:xfrm>
            <a:off x="797668" y="1979204"/>
            <a:ext cx="8989998" cy="6328592"/>
          </a:xfrm>
          <a:prstGeom prst="rect">
            <a:avLst/>
          </a:prstGeom>
          <a:noFill/>
        </p:spPr>
        <p:txBody>
          <a:bodyPr wrap="square">
            <a:spAutoFit/>
          </a:bodyPr>
          <a:lstStyle/>
          <a:p>
            <a:pPr>
              <a:lnSpc>
                <a:spcPct val="107000"/>
              </a:lnSpc>
              <a:spcAft>
                <a:spcPts val="800"/>
              </a:spcAft>
              <a:buNone/>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CREATE TABLE `employeewelfares` (</a:t>
            </a:r>
          </a:p>
          <a:p>
            <a:pPr>
              <a:lnSpc>
                <a:spcPct val="107000"/>
              </a:lnSpc>
              <a:spcAft>
                <a:spcPts val="800"/>
              </a:spcAft>
              <a:buNone/>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`EmployeeId` varchar(20) NOT NULL,</a:t>
            </a:r>
          </a:p>
          <a:p>
            <a:pPr>
              <a:lnSpc>
                <a:spcPct val="107000"/>
              </a:lnSpc>
              <a:spcAft>
                <a:spcPts val="800"/>
              </a:spcAft>
              <a:buNone/>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`WelfareID` varchar(20) NOT NULL,</a:t>
            </a:r>
          </a:p>
          <a:p>
            <a:pPr>
              <a:lnSpc>
                <a:spcPct val="107000"/>
              </a:lnSpc>
              <a:spcAft>
                <a:spcPts val="800"/>
              </a:spcAft>
              <a:buNone/>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PRIMARY KEY (`EmployeeId`,`WelfareID`),</a:t>
            </a:r>
          </a:p>
          <a:p>
            <a:pPr>
              <a:lnSpc>
                <a:spcPct val="107000"/>
              </a:lnSpc>
              <a:spcAft>
                <a:spcPts val="800"/>
              </a:spcAft>
              <a:buNone/>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KEY `FK_employeewelfares_welfare` (`WelfareID`),</a:t>
            </a:r>
          </a:p>
          <a:p>
            <a:pPr>
              <a:lnSpc>
                <a:spcPct val="107000"/>
              </a:lnSpc>
              <a:spcAft>
                <a:spcPts val="800"/>
              </a:spcAft>
              <a:buNone/>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CONSTRAINT `FK_employeewelfares_employee` FOREIGN KEY (`EmployeeId`) REFERENCES `employee` (`EmployeeId`) ON DELETE CASCADE,</a:t>
            </a:r>
          </a:p>
          <a:p>
            <a:pPr>
              <a:lnSpc>
                <a:spcPct val="107000"/>
              </a:lnSpc>
              <a:spcAft>
                <a:spcPts val="800"/>
              </a:spcAft>
              <a:buNone/>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CONSTRAINT `FK_employeewelfares_welfare` FOREIGN KEY (`WelfareID`) REFERENCES `welfare` (`WelfareID`)</a:t>
            </a:r>
          </a:p>
          <a:p>
            <a:pPr>
              <a:lnSpc>
                <a:spcPct val="107000"/>
              </a:lnSpc>
              <a:spcAft>
                <a:spcPts val="800"/>
              </a:spcAft>
              <a:buNone/>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ENGINE=InnoDB DEFAULT CHARSET=utf8mb4 COLLATE=utf8mb4_0900_ai_ci</a:t>
            </a:r>
          </a:p>
          <a:p>
            <a:pPr>
              <a:lnSpc>
                <a:spcPct val="107000"/>
              </a:lnSpc>
              <a:spcAft>
                <a:spcPts val="800"/>
              </a:spcAft>
              <a:buNone/>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a:t>
            </a:r>
          </a:p>
          <a:p>
            <a:pPr>
              <a:lnSpc>
                <a:spcPct val="107000"/>
              </a:lnSpc>
              <a:spcAft>
                <a:spcPts val="800"/>
              </a:spcAft>
              <a:buNone/>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CREATE TABLE `employeeviolations` (</a:t>
            </a:r>
          </a:p>
          <a:p>
            <a:pPr>
              <a:lnSpc>
                <a:spcPct val="107000"/>
              </a:lnSpc>
              <a:spcAft>
                <a:spcPts val="800"/>
              </a:spcAft>
              <a:buNone/>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`EmployeeId` varchar(20) NOT NULL,</a:t>
            </a:r>
          </a:p>
          <a:p>
            <a:pPr>
              <a:lnSpc>
                <a:spcPct val="107000"/>
              </a:lnSpc>
              <a:spcAft>
                <a:spcPts val="800"/>
              </a:spcAft>
              <a:buNone/>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`ViolationID` varchar(20) NOT NULL,</a:t>
            </a:r>
          </a:p>
          <a:p>
            <a:pPr>
              <a:lnSpc>
                <a:spcPct val="107000"/>
              </a:lnSpc>
              <a:spcAft>
                <a:spcPts val="800"/>
              </a:spcAft>
              <a:buNone/>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PRIMARY KEY (`EmployeeId`,`ViolationID`),</a:t>
            </a:r>
          </a:p>
          <a:p>
            <a:pPr>
              <a:lnSpc>
                <a:spcPct val="107000"/>
              </a:lnSpc>
              <a:spcAft>
                <a:spcPts val="800"/>
              </a:spcAft>
              <a:buNone/>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KEY `FK_employeeviolations_violation` (`ViolationID`),</a:t>
            </a:r>
          </a:p>
          <a:p>
            <a:pPr>
              <a:lnSpc>
                <a:spcPct val="107000"/>
              </a:lnSpc>
              <a:spcAft>
                <a:spcPts val="800"/>
              </a:spcAft>
              <a:buNone/>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CONSTRAINT `FK_employeeviolations_employee` FOREIGN KEY (`EmployeeId`) REFERENCES `employee` (`EmployeeId`) ON DELETE CASCADE,</a:t>
            </a:r>
          </a:p>
          <a:p>
            <a:pPr>
              <a:lnSpc>
                <a:spcPct val="107000"/>
              </a:lnSpc>
              <a:spcAft>
                <a:spcPts val="800"/>
              </a:spcAft>
              <a:buNone/>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CONSTRAINT `FK_employeeviolations_violation` FOREIGN KEY (`ViolationID`) REFERENCES `violation` (`ViolationID`)</a:t>
            </a:r>
          </a:p>
          <a:p>
            <a:pPr>
              <a:lnSpc>
                <a:spcPct val="107000"/>
              </a:lnSpc>
              <a:spcAft>
                <a:spcPts val="80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ENGINE=InnoDB DEFAULT CHARSET=utf8mb4 COLLATE=utf8mb4_0900_ai_ci</a:t>
            </a:r>
          </a:p>
        </p:txBody>
      </p:sp>
      <p:sp>
        <p:nvSpPr>
          <p:cNvPr id="7" name="Hộp Văn bản 6">
            <a:extLst>
              <a:ext uri="{FF2B5EF4-FFF2-40B4-BE49-F238E27FC236}">
                <a16:creationId xmlns:a16="http://schemas.microsoft.com/office/drawing/2014/main" id="{BB509615-C4F0-6253-0324-BA6EDF499928}"/>
              </a:ext>
            </a:extLst>
          </p:cNvPr>
          <p:cNvSpPr txBox="1"/>
          <p:nvPr/>
        </p:nvSpPr>
        <p:spPr>
          <a:xfrm>
            <a:off x="9787666" y="1979204"/>
            <a:ext cx="8151779" cy="3868944"/>
          </a:xfrm>
          <a:prstGeom prst="rect">
            <a:avLst/>
          </a:prstGeom>
          <a:noFill/>
        </p:spPr>
        <p:txBody>
          <a:bodyPr wrap="square">
            <a:spAutoFit/>
          </a:bodyPr>
          <a:lstStyle/>
          <a:p>
            <a:pPr>
              <a:lnSpc>
                <a:spcPct val="107000"/>
              </a:lnSpc>
              <a:spcAft>
                <a:spcPts val="800"/>
              </a:spcAft>
              <a:buNone/>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CREATE TABLE `leaverequest` (</a:t>
            </a:r>
          </a:p>
          <a:p>
            <a:pPr>
              <a:lnSpc>
                <a:spcPct val="107000"/>
              </a:lnSpc>
              <a:spcAft>
                <a:spcPts val="800"/>
              </a:spcAft>
              <a:buNone/>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`LeaveRequestId` int NOT NULL AUTO_INCREMENT,</a:t>
            </a:r>
          </a:p>
          <a:p>
            <a:pPr>
              <a:lnSpc>
                <a:spcPct val="107000"/>
              </a:lnSpc>
              <a:spcAft>
                <a:spcPts val="800"/>
              </a:spcAft>
              <a:buNone/>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`EmployeeId` varchar(20) NOT NULL,</a:t>
            </a:r>
          </a:p>
          <a:p>
            <a:pPr>
              <a:lnSpc>
                <a:spcPct val="107000"/>
              </a:lnSpc>
              <a:spcAft>
                <a:spcPts val="800"/>
              </a:spcAft>
              <a:buNone/>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`Reason` varchar(255) NOT NULL,</a:t>
            </a:r>
          </a:p>
          <a:p>
            <a:pPr>
              <a:lnSpc>
                <a:spcPct val="107000"/>
              </a:lnSpc>
              <a:spcAft>
                <a:spcPts val="800"/>
              </a:spcAft>
              <a:buNone/>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`FormDate` date NOT NULL,</a:t>
            </a:r>
          </a:p>
          <a:p>
            <a:pPr>
              <a:lnSpc>
                <a:spcPct val="107000"/>
              </a:lnSpc>
              <a:spcAft>
                <a:spcPts val="800"/>
              </a:spcAft>
              <a:buNone/>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`ToDate` date NOT NULL,</a:t>
            </a:r>
          </a:p>
          <a:p>
            <a:pPr>
              <a:lnSpc>
                <a:spcPct val="107000"/>
              </a:lnSpc>
              <a:spcAft>
                <a:spcPts val="800"/>
              </a:spcAft>
              <a:buNone/>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`Status` varchar(50) NOT NULL,</a:t>
            </a:r>
          </a:p>
          <a:p>
            <a:pPr>
              <a:lnSpc>
                <a:spcPct val="107000"/>
              </a:lnSpc>
              <a:spcAft>
                <a:spcPts val="800"/>
              </a:spcAft>
              <a:buNone/>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PRIMARY KEY (`LeaveRequestId`),</a:t>
            </a:r>
          </a:p>
          <a:p>
            <a:pPr>
              <a:lnSpc>
                <a:spcPct val="107000"/>
              </a:lnSpc>
              <a:spcAft>
                <a:spcPts val="800"/>
              </a:spcAft>
              <a:buNone/>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KEY `FK_LeaveRequest_Employee` (`EmployeeId`),</a:t>
            </a:r>
          </a:p>
          <a:p>
            <a:pPr>
              <a:lnSpc>
                <a:spcPct val="107000"/>
              </a:lnSpc>
              <a:spcAft>
                <a:spcPts val="800"/>
              </a:spcAft>
              <a:buNone/>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CONSTRAINT `FK_LeaveRequest_Employee` FOREIGN KEY (`EmployeeId`) REFERENCES `employee` (`EmployeeId`) ON DELETE CASCADE</a:t>
            </a:r>
          </a:p>
          <a:p>
            <a:pPr>
              <a:lnSpc>
                <a:spcPct val="107000"/>
              </a:lnSpc>
              <a:spcAft>
                <a:spcPts val="80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ENGINE=InnoDB DEFAULT CHARSET=utf8mb4 COLLATE=utf8mb4_0900_ai_ci</a:t>
            </a:r>
          </a:p>
        </p:txBody>
      </p:sp>
    </p:spTree>
    <p:extLst>
      <p:ext uri="{BB962C8B-B14F-4D97-AF65-F5344CB8AC3E}">
        <p14:creationId xmlns:p14="http://schemas.microsoft.com/office/powerpoint/2010/main" val="13130723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219">
          <a:extLst>
            <a:ext uri="{FF2B5EF4-FFF2-40B4-BE49-F238E27FC236}">
              <a16:creationId xmlns:a16="http://schemas.microsoft.com/office/drawing/2014/main" id="{7E220F4F-2FDD-A224-05FF-1752A13C494B}"/>
            </a:ext>
          </a:extLst>
        </p:cNvPr>
        <p:cNvGrpSpPr/>
        <p:nvPr/>
      </p:nvGrpSpPr>
      <p:grpSpPr>
        <a:xfrm>
          <a:off x="0" y="0"/>
          <a:ext cx="0" cy="0"/>
          <a:chOff x="0" y="0"/>
          <a:chExt cx="0" cy="0"/>
        </a:xfrm>
      </p:grpSpPr>
      <p:pic>
        <p:nvPicPr>
          <p:cNvPr id="5" name="Hình ảnh 4">
            <a:extLst>
              <a:ext uri="{FF2B5EF4-FFF2-40B4-BE49-F238E27FC236}">
                <a16:creationId xmlns:a16="http://schemas.microsoft.com/office/drawing/2014/main" id="{44671A6A-7CEA-CB74-A363-D8B2E37F6EE7}"/>
              </a:ext>
            </a:extLst>
          </p:cNvPr>
          <p:cNvPicPr>
            <a:picLocks noChangeAspect="1"/>
          </p:cNvPicPr>
          <p:nvPr/>
        </p:nvPicPr>
        <p:blipFill>
          <a:blip r:embed="rId3"/>
          <a:stretch>
            <a:fillRect/>
          </a:stretch>
        </p:blipFill>
        <p:spPr>
          <a:xfrm>
            <a:off x="3514496" y="1586555"/>
            <a:ext cx="11259007" cy="8335657"/>
          </a:xfrm>
          <a:prstGeom prst="rect">
            <a:avLst/>
          </a:prstGeom>
        </p:spPr>
      </p:pic>
      <p:sp>
        <p:nvSpPr>
          <p:cNvPr id="4" name="Hộp Văn bản 3">
            <a:extLst>
              <a:ext uri="{FF2B5EF4-FFF2-40B4-BE49-F238E27FC236}">
                <a16:creationId xmlns:a16="http://schemas.microsoft.com/office/drawing/2014/main" id="{B53C6C30-3463-96C3-8FC6-7AA47BB62476}"/>
              </a:ext>
            </a:extLst>
          </p:cNvPr>
          <p:cNvSpPr txBox="1"/>
          <p:nvPr/>
        </p:nvSpPr>
        <p:spPr>
          <a:xfrm>
            <a:off x="5504220" y="263116"/>
            <a:ext cx="7279557" cy="1323439"/>
          </a:xfrm>
          <a:prstGeom prst="rect">
            <a:avLst/>
          </a:prstGeom>
          <a:noFill/>
        </p:spPr>
        <p:txBody>
          <a:bodyPr wrap="none" rtlCol="0">
            <a:spAutoFit/>
          </a:bodyPr>
          <a:lstStyle/>
          <a:p>
            <a:pPr algn="ctr" defTabSz="1371600">
              <a:buClrTx/>
            </a:pPr>
            <a:r>
              <a:rPr lang="en-US" sz="8000" kern="1200">
                <a:solidFill>
                  <a:srgbClr val="A2B85E"/>
                </a:solidFill>
                <a:latin typeface="Times New Roman" panose="02020603050405020304" pitchFamily="18" charset="0"/>
                <a:ea typeface="+mn-ea"/>
                <a:cs typeface="Times New Roman" panose="02020603050405020304" pitchFamily="18" charset="0"/>
              </a:rPr>
              <a:t>EER DIAGRAM</a:t>
            </a:r>
            <a:endParaRPr lang="en-US" sz="8000" kern="1200" dirty="0">
              <a:solidFill>
                <a:srgbClr val="A2B85E"/>
              </a:solidFill>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2781355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219">
          <a:extLst>
            <a:ext uri="{FF2B5EF4-FFF2-40B4-BE49-F238E27FC236}">
              <a16:creationId xmlns:a16="http://schemas.microsoft.com/office/drawing/2014/main" id="{E1551E13-DDF8-3D78-3636-B838A1BD3E91}"/>
            </a:ext>
          </a:extLst>
        </p:cNvPr>
        <p:cNvGrpSpPr/>
        <p:nvPr/>
      </p:nvGrpSpPr>
      <p:grpSpPr>
        <a:xfrm>
          <a:off x="0" y="0"/>
          <a:ext cx="0" cy="0"/>
          <a:chOff x="0" y="0"/>
          <a:chExt cx="0" cy="0"/>
        </a:xfrm>
      </p:grpSpPr>
      <p:sp>
        <p:nvSpPr>
          <p:cNvPr id="4" name="Hộp Văn bản 3">
            <a:extLst>
              <a:ext uri="{FF2B5EF4-FFF2-40B4-BE49-F238E27FC236}">
                <a16:creationId xmlns:a16="http://schemas.microsoft.com/office/drawing/2014/main" id="{F40B61E0-2356-2554-F8CC-16562A88E0FC}"/>
              </a:ext>
            </a:extLst>
          </p:cNvPr>
          <p:cNvSpPr txBox="1"/>
          <p:nvPr/>
        </p:nvSpPr>
        <p:spPr>
          <a:xfrm>
            <a:off x="4573326" y="8535543"/>
            <a:ext cx="9141348" cy="1323439"/>
          </a:xfrm>
          <a:prstGeom prst="rect">
            <a:avLst/>
          </a:prstGeom>
          <a:noFill/>
        </p:spPr>
        <p:txBody>
          <a:bodyPr wrap="square" rtlCol="0">
            <a:spAutoFit/>
          </a:bodyPr>
          <a:lstStyle/>
          <a:p>
            <a:pPr algn="ctr" defTabSz="1371600">
              <a:buClrTx/>
            </a:pPr>
            <a:r>
              <a:rPr lang="en-US" sz="8000" kern="1200">
                <a:solidFill>
                  <a:schemeClr val="accent2">
                    <a:lumMod val="75000"/>
                  </a:schemeClr>
                </a:solidFill>
                <a:latin typeface="Times New Roman" panose="02020603050405020304" pitchFamily="18" charset="0"/>
                <a:ea typeface="+mn-ea"/>
                <a:cs typeface="Times New Roman" panose="02020603050405020304" pitchFamily="18" charset="0"/>
              </a:rPr>
              <a:t>3.3 Thiết kế giao diện</a:t>
            </a:r>
            <a:endParaRPr lang="en-US" sz="8000" kern="1200" dirty="0">
              <a:solidFill>
                <a:schemeClr val="accent2">
                  <a:lumMod val="75000"/>
                </a:schemeClr>
              </a:solidFill>
              <a:latin typeface="Times New Roman" panose="02020603050405020304" pitchFamily="18" charset="0"/>
              <a:ea typeface="+mn-ea"/>
              <a:cs typeface="Times New Roman" panose="02020603050405020304" pitchFamily="18" charset="0"/>
            </a:endParaRPr>
          </a:p>
        </p:txBody>
      </p:sp>
      <p:pic>
        <p:nvPicPr>
          <p:cNvPr id="2" name="Hình ảnh 1" descr="Ảnh có chứa văn bản, thiết kế đồ họa, thiết kế, ảnh chụp màn hình&#10;&#10;Nội dung do AI tạo ra có thể không chính xác.">
            <a:extLst>
              <a:ext uri="{FF2B5EF4-FFF2-40B4-BE49-F238E27FC236}">
                <a16:creationId xmlns:a16="http://schemas.microsoft.com/office/drawing/2014/main" id="{952B120A-9B14-1B3C-BEC8-C4782AD98D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3401" y="1251651"/>
            <a:ext cx="10066432" cy="6845173"/>
          </a:xfrm>
          <a:prstGeom prst="rect">
            <a:avLst/>
          </a:prstGeom>
        </p:spPr>
      </p:pic>
      <p:sp>
        <p:nvSpPr>
          <p:cNvPr id="3" name="Hộp Văn bản 2">
            <a:extLst>
              <a:ext uri="{FF2B5EF4-FFF2-40B4-BE49-F238E27FC236}">
                <a16:creationId xmlns:a16="http://schemas.microsoft.com/office/drawing/2014/main" id="{2F359A07-C8B4-86D3-18E5-7F029E837C47}"/>
              </a:ext>
            </a:extLst>
          </p:cNvPr>
          <p:cNvSpPr txBox="1"/>
          <p:nvPr/>
        </p:nvSpPr>
        <p:spPr>
          <a:xfrm>
            <a:off x="1270933" y="4343398"/>
            <a:ext cx="5751588" cy="1600203"/>
          </a:xfrm>
          <a:prstGeom prst="rect">
            <a:avLst/>
          </a:prstGeom>
        </p:spPr>
        <p:txBody>
          <a:bodyPr vert="horz" lIns="137160" tIns="68580" rIns="137160" bIns="68580" rtlCol="0">
            <a:noAutofit/>
          </a:bodyPr>
          <a:lstStyle/>
          <a:p>
            <a:pPr algn="ctr" defTabSz="1371600">
              <a:lnSpc>
                <a:spcPct val="120000"/>
              </a:lnSpc>
              <a:spcBef>
                <a:spcPts val="1500"/>
              </a:spcBef>
              <a:buClrTx/>
              <a:buSzPct val="80000"/>
            </a:pPr>
            <a:r>
              <a:rPr lang="en-US" sz="4400" kern="1200" cap="all" spc="450" dirty="0" err="1">
                <a:solidFill>
                  <a:srgbClr val="001E2E"/>
                </a:solidFill>
                <a:latin typeface="Times New Roman" panose="02020603050405020304" pitchFamily="18" charset="0"/>
                <a:ea typeface="+mn-ea"/>
                <a:cs typeface="Times New Roman" panose="02020603050405020304" pitchFamily="18" charset="0"/>
              </a:rPr>
              <a:t>Màn</a:t>
            </a:r>
            <a:r>
              <a:rPr lang="en-US" sz="4400" kern="1200" cap="all" spc="450" dirty="0">
                <a:solidFill>
                  <a:srgbClr val="001E2E"/>
                </a:solidFill>
                <a:latin typeface="Times New Roman" panose="02020603050405020304" pitchFamily="18" charset="0"/>
                <a:ea typeface="+mn-ea"/>
                <a:cs typeface="Times New Roman" panose="02020603050405020304" pitchFamily="18" charset="0"/>
              </a:rPr>
              <a:t> </a:t>
            </a:r>
            <a:r>
              <a:rPr lang="en-US" sz="4400" kern="1200" cap="all" spc="450" dirty="0" err="1">
                <a:solidFill>
                  <a:srgbClr val="001E2E"/>
                </a:solidFill>
                <a:latin typeface="Times New Roman" panose="02020603050405020304" pitchFamily="18" charset="0"/>
                <a:ea typeface="+mn-ea"/>
                <a:cs typeface="Times New Roman" panose="02020603050405020304" pitchFamily="18" charset="0"/>
              </a:rPr>
              <a:t>hình</a:t>
            </a:r>
            <a:r>
              <a:rPr lang="en-US" sz="4400" kern="1200" cap="all" spc="450" dirty="0">
                <a:solidFill>
                  <a:srgbClr val="001E2E"/>
                </a:solidFill>
                <a:latin typeface="Times New Roman" panose="02020603050405020304" pitchFamily="18" charset="0"/>
                <a:ea typeface="+mn-ea"/>
                <a:cs typeface="Times New Roman" panose="02020603050405020304" pitchFamily="18" charset="0"/>
              </a:rPr>
              <a:t> </a:t>
            </a:r>
            <a:r>
              <a:rPr lang="en-US" sz="4400" kern="1200" cap="all" spc="450" dirty="0" err="1">
                <a:solidFill>
                  <a:srgbClr val="001E2E"/>
                </a:solidFill>
                <a:latin typeface="Times New Roman" panose="02020603050405020304" pitchFamily="18" charset="0"/>
                <a:ea typeface="+mn-ea"/>
                <a:cs typeface="Times New Roman" panose="02020603050405020304" pitchFamily="18" charset="0"/>
              </a:rPr>
              <a:t>đăng</a:t>
            </a:r>
            <a:r>
              <a:rPr lang="en-US" sz="4400" kern="1200" cap="all" spc="450" dirty="0">
                <a:solidFill>
                  <a:srgbClr val="001E2E"/>
                </a:solidFill>
                <a:latin typeface="Times New Roman" panose="02020603050405020304" pitchFamily="18" charset="0"/>
                <a:ea typeface="+mn-ea"/>
                <a:cs typeface="Times New Roman" panose="02020603050405020304" pitchFamily="18" charset="0"/>
              </a:rPr>
              <a:t> </a:t>
            </a:r>
            <a:r>
              <a:rPr lang="en-US" sz="4400" kern="1200" cap="all" spc="450" dirty="0" err="1">
                <a:solidFill>
                  <a:srgbClr val="001E2E"/>
                </a:solidFill>
                <a:latin typeface="Times New Roman" panose="02020603050405020304" pitchFamily="18" charset="0"/>
                <a:ea typeface="+mn-ea"/>
                <a:cs typeface="Times New Roman" panose="02020603050405020304" pitchFamily="18" charset="0"/>
              </a:rPr>
              <a:t>nhập</a:t>
            </a:r>
            <a:endParaRPr lang="en-US" sz="4400" kern="1200" cap="all" spc="450" dirty="0">
              <a:solidFill>
                <a:srgbClr val="001E2E"/>
              </a:solidFill>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684615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219">
          <a:extLst>
            <a:ext uri="{FF2B5EF4-FFF2-40B4-BE49-F238E27FC236}">
              <a16:creationId xmlns:a16="http://schemas.microsoft.com/office/drawing/2014/main" id="{FE2A813D-440D-310A-6FE3-F580FE47476D}"/>
            </a:ext>
          </a:extLst>
        </p:cNvPr>
        <p:cNvGrpSpPr/>
        <p:nvPr/>
      </p:nvGrpSpPr>
      <p:grpSpPr>
        <a:xfrm>
          <a:off x="0" y="0"/>
          <a:ext cx="0" cy="0"/>
          <a:chOff x="0" y="0"/>
          <a:chExt cx="0" cy="0"/>
        </a:xfrm>
      </p:grpSpPr>
      <p:sp>
        <p:nvSpPr>
          <p:cNvPr id="5" name="Hộp Văn bản 4">
            <a:extLst>
              <a:ext uri="{FF2B5EF4-FFF2-40B4-BE49-F238E27FC236}">
                <a16:creationId xmlns:a16="http://schemas.microsoft.com/office/drawing/2014/main" id="{B92ACB7B-5FAF-4AB0-F675-3EABC8AAB8A0}"/>
              </a:ext>
            </a:extLst>
          </p:cNvPr>
          <p:cNvSpPr txBox="1"/>
          <p:nvPr/>
        </p:nvSpPr>
        <p:spPr>
          <a:xfrm>
            <a:off x="2358929" y="4384346"/>
            <a:ext cx="4237073" cy="1518302"/>
          </a:xfrm>
          <a:prstGeom prst="rect">
            <a:avLst/>
          </a:prstGeom>
        </p:spPr>
        <p:txBody>
          <a:bodyPr vert="horz" lIns="137160" tIns="68580" rIns="137160" bIns="68580" rtlCol="0">
            <a:normAutofit fontScale="32500" lnSpcReduction="20000"/>
          </a:bodyPr>
          <a:lstStyle/>
          <a:p>
            <a:pPr algn="ctr" defTabSz="1371600">
              <a:lnSpc>
                <a:spcPct val="120000"/>
              </a:lnSpc>
              <a:spcBef>
                <a:spcPts val="1500"/>
              </a:spcBef>
              <a:buClrTx/>
              <a:buSzPct val="80000"/>
            </a:pPr>
            <a:r>
              <a:rPr lang="en-US" sz="13500" kern="1200" cap="all" spc="450" dirty="0" err="1">
                <a:solidFill>
                  <a:srgbClr val="001E2E"/>
                </a:solidFill>
                <a:latin typeface="Times New Roman" panose="02020603050405020304" pitchFamily="18" charset="0"/>
                <a:ea typeface="+mn-ea"/>
                <a:cs typeface="Times New Roman" panose="02020603050405020304" pitchFamily="18" charset="0"/>
              </a:rPr>
              <a:t>Màn</a:t>
            </a:r>
            <a:r>
              <a:rPr lang="en-US" sz="13500" kern="1200" cap="all" spc="450" dirty="0">
                <a:solidFill>
                  <a:srgbClr val="001E2E"/>
                </a:solidFill>
                <a:latin typeface="Times New Roman" panose="02020603050405020304" pitchFamily="18" charset="0"/>
                <a:ea typeface="+mn-ea"/>
                <a:cs typeface="Times New Roman" panose="02020603050405020304" pitchFamily="18" charset="0"/>
              </a:rPr>
              <a:t> </a:t>
            </a:r>
            <a:r>
              <a:rPr lang="en-US" sz="13500" kern="1200" cap="all" spc="450" dirty="0" err="1">
                <a:solidFill>
                  <a:srgbClr val="001E2E"/>
                </a:solidFill>
                <a:latin typeface="Times New Roman" panose="02020603050405020304" pitchFamily="18" charset="0"/>
                <a:ea typeface="+mn-ea"/>
                <a:cs typeface="Times New Roman" panose="02020603050405020304" pitchFamily="18" charset="0"/>
              </a:rPr>
              <a:t>hình</a:t>
            </a:r>
            <a:r>
              <a:rPr lang="en-US" sz="13500" kern="1200" cap="all" spc="450" dirty="0">
                <a:solidFill>
                  <a:srgbClr val="001E2E"/>
                </a:solidFill>
                <a:latin typeface="Times New Roman" panose="02020603050405020304" pitchFamily="18" charset="0"/>
                <a:ea typeface="+mn-ea"/>
                <a:cs typeface="Times New Roman" panose="02020603050405020304" pitchFamily="18" charset="0"/>
              </a:rPr>
              <a:t> </a:t>
            </a:r>
            <a:r>
              <a:rPr lang="en-US" sz="13500" kern="1200" cap="all" spc="450" dirty="0" err="1">
                <a:solidFill>
                  <a:srgbClr val="001E2E"/>
                </a:solidFill>
                <a:latin typeface="Times New Roman" panose="02020603050405020304" pitchFamily="18" charset="0"/>
                <a:ea typeface="+mn-ea"/>
                <a:cs typeface="Times New Roman" panose="02020603050405020304" pitchFamily="18" charset="0"/>
              </a:rPr>
              <a:t>đăng</a:t>
            </a:r>
            <a:r>
              <a:rPr lang="en-US" sz="13500" kern="1200" cap="all" spc="450" dirty="0">
                <a:solidFill>
                  <a:srgbClr val="001E2E"/>
                </a:solidFill>
                <a:latin typeface="Times New Roman" panose="02020603050405020304" pitchFamily="18" charset="0"/>
                <a:ea typeface="+mn-ea"/>
                <a:cs typeface="Times New Roman" panose="02020603050405020304" pitchFamily="18" charset="0"/>
              </a:rPr>
              <a:t> </a:t>
            </a:r>
            <a:r>
              <a:rPr lang="en-US" sz="13500" kern="1200" cap="all" spc="450" dirty="0" err="1">
                <a:solidFill>
                  <a:srgbClr val="001E2E"/>
                </a:solidFill>
                <a:latin typeface="Times New Roman" panose="02020603050405020304" pitchFamily="18" charset="0"/>
                <a:ea typeface="+mn-ea"/>
                <a:cs typeface="Times New Roman" panose="02020603050405020304" pitchFamily="18" charset="0"/>
              </a:rPr>
              <a:t>kí</a:t>
            </a:r>
            <a:endParaRPr lang="en-US" sz="13500" kern="1200" cap="all" spc="450" dirty="0">
              <a:solidFill>
                <a:srgbClr val="001E2E"/>
              </a:solidFill>
              <a:latin typeface="Times New Roman" panose="02020603050405020304" pitchFamily="18" charset="0"/>
              <a:ea typeface="+mn-ea"/>
              <a:cs typeface="Times New Roman" panose="02020603050405020304" pitchFamily="18" charset="0"/>
            </a:endParaRPr>
          </a:p>
          <a:p>
            <a:pPr algn="ctr" defTabSz="1371600">
              <a:lnSpc>
                <a:spcPct val="120000"/>
              </a:lnSpc>
              <a:spcBef>
                <a:spcPts val="1500"/>
              </a:spcBef>
              <a:buClrTx/>
              <a:buSzPct val="80000"/>
            </a:pPr>
            <a:endParaRPr lang="en-US" sz="2700" b="1" kern="1200" cap="all" spc="450" dirty="0">
              <a:solidFill>
                <a:srgbClr val="001E2E"/>
              </a:solidFill>
              <a:latin typeface="Sitka Text"/>
              <a:ea typeface="+mn-ea"/>
              <a:cs typeface="+mn-cs"/>
            </a:endParaRPr>
          </a:p>
        </p:txBody>
      </p:sp>
      <p:pic>
        <p:nvPicPr>
          <p:cNvPr id="6" name="Hình ảnh 5">
            <a:extLst>
              <a:ext uri="{FF2B5EF4-FFF2-40B4-BE49-F238E27FC236}">
                <a16:creationId xmlns:a16="http://schemas.microsoft.com/office/drawing/2014/main" id="{CCEED321-EDFD-657B-3BC4-A8CDD9079B7A}"/>
              </a:ext>
            </a:extLst>
          </p:cNvPr>
          <p:cNvPicPr>
            <a:picLocks noChangeAspect="1"/>
          </p:cNvPicPr>
          <p:nvPr/>
        </p:nvPicPr>
        <p:blipFill>
          <a:blip r:embed="rId3"/>
          <a:stretch>
            <a:fillRect/>
          </a:stretch>
        </p:blipFill>
        <p:spPr>
          <a:xfrm>
            <a:off x="9144000" y="648737"/>
            <a:ext cx="8190689" cy="8989521"/>
          </a:xfrm>
          <a:prstGeom prst="rect">
            <a:avLst/>
          </a:prstGeom>
        </p:spPr>
      </p:pic>
    </p:spTree>
    <p:extLst>
      <p:ext uri="{BB962C8B-B14F-4D97-AF65-F5344CB8AC3E}">
        <p14:creationId xmlns:p14="http://schemas.microsoft.com/office/powerpoint/2010/main" val="37945557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219">
          <a:extLst>
            <a:ext uri="{FF2B5EF4-FFF2-40B4-BE49-F238E27FC236}">
              <a16:creationId xmlns:a16="http://schemas.microsoft.com/office/drawing/2014/main" id="{B8C40D1B-FCC2-CD6E-778C-618A03AF7341}"/>
            </a:ext>
          </a:extLst>
        </p:cNvPr>
        <p:cNvGrpSpPr/>
        <p:nvPr/>
      </p:nvGrpSpPr>
      <p:grpSpPr>
        <a:xfrm>
          <a:off x="0" y="0"/>
          <a:ext cx="0" cy="0"/>
          <a:chOff x="0" y="0"/>
          <a:chExt cx="0" cy="0"/>
        </a:xfrm>
      </p:grpSpPr>
      <p:sp>
        <p:nvSpPr>
          <p:cNvPr id="4" name="Hộp Văn bản 3">
            <a:extLst>
              <a:ext uri="{FF2B5EF4-FFF2-40B4-BE49-F238E27FC236}">
                <a16:creationId xmlns:a16="http://schemas.microsoft.com/office/drawing/2014/main" id="{BD847542-5F76-064E-396D-C2EF6870E275}"/>
              </a:ext>
            </a:extLst>
          </p:cNvPr>
          <p:cNvSpPr txBox="1"/>
          <p:nvPr/>
        </p:nvSpPr>
        <p:spPr>
          <a:xfrm>
            <a:off x="4664246" y="559340"/>
            <a:ext cx="8959505" cy="1323439"/>
          </a:xfrm>
          <a:prstGeom prst="rect">
            <a:avLst/>
          </a:prstGeom>
          <a:noFill/>
        </p:spPr>
        <p:txBody>
          <a:bodyPr wrap="none" rtlCol="0">
            <a:spAutoFit/>
          </a:bodyPr>
          <a:lstStyle/>
          <a:p>
            <a:pPr algn="ctr" defTabSz="1371600">
              <a:buClrTx/>
            </a:pPr>
            <a:r>
              <a:rPr lang="en-US" sz="8000" kern="1200">
                <a:solidFill>
                  <a:schemeClr val="accent2">
                    <a:lumMod val="75000"/>
                  </a:schemeClr>
                </a:solidFill>
                <a:latin typeface="Times New Roman" panose="02020603050405020304" pitchFamily="18" charset="0"/>
                <a:ea typeface="+mn-ea"/>
                <a:cs typeface="Times New Roman" panose="02020603050405020304" pitchFamily="18" charset="0"/>
              </a:rPr>
              <a:t>Giao diện của quản lí</a:t>
            </a:r>
            <a:endParaRPr lang="en-US" sz="8000" kern="1200" dirty="0">
              <a:solidFill>
                <a:schemeClr val="accent2">
                  <a:lumMod val="75000"/>
                </a:schemeClr>
              </a:solidFill>
              <a:latin typeface="Times New Roman" panose="02020603050405020304" pitchFamily="18" charset="0"/>
              <a:ea typeface="+mn-ea"/>
              <a:cs typeface="Times New Roman" panose="02020603050405020304" pitchFamily="18" charset="0"/>
            </a:endParaRPr>
          </a:p>
        </p:txBody>
      </p:sp>
      <p:pic>
        <p:nvPicPr>
          <p:cNvPr id="3" name="Hình ảnh 2">
            <a:extLst>
              <a:ext uri="{FF2B5EF4-FFF2-40B4-BE49-F238E27FC236}">
                <a16:creationId xmlns:a16="http://schemas.microsoft.com/office/drawing/2014/main" id="{9CF73C32-5523-F7B0-9FDF-64DE0036FAB8}"/>
              </a:ext>
            </a:extLst>
          </p:cNvPr>
          <p:cNvPicPr>
            <a:picLocks noChangeAspect="1"/>
          </p:cNvPicPr>
          <p:nvPr/>
        </p:nvPicPr>
        <p:blipFill>
          <a:blip r:embed="rId3"/>
          <a:stretch>
            <a:fillRect/>
          </a:stretch>
        </p:blipFill>
        <p:spPr>
          <a:xfrm>
            <a:off x="916087" y="1882779"/>
            <a:ext cx="16455825" cy="7669783"/>
          </a:xfrm>
          <a:prstGeom prst="rect">
            <a:avLst/>
          </a:prstGeom>
        </p:spPr>
      </p:pic>
    </p:spTree>
    <p:extLst>
      <p:ext uri="{BB962C8B-B14F-4D97-AF65-F5344CB8AC3E}">
        <p14:creationId xmlns:p14="http://schemas.microsoft.com/office/powerpoint/2010/main" val="2231787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99"/>
        <p:cNvGrpSpPr/>
        <p:nvPr/>
      </p:nvGrpSpPr>
      <p:grpSpPr>
        <a:xfrm>
          <a:off x="0" y="0"/>
          <a:ext cx="0" cy="0"/>
          <a:chOff x="0" y="0"/>
          <a:chExt cx="0" cy="0"/>
        </a:xfrm>
      </p:grpSpPr>
      <p:sp>
        <p:nvSpPr>
          <p:cNvPr id="102" name="Google Shape;102;p14"/>
          <p:cNvSpPr txBox="1"/>
          <p:nvPr/>
        </p:nvSpPr>
        <p:spPr>
          <a:xfrm>
            <a:off x="687607" y="1290321"/>
            <a:ext cx="6833938" cy="1301895"/>
          </a:xfrm>
          <a:prstGeom prst="rect">
            <a:avLst/>
          </a:prstGeom>
          <a:noFill/>
          <a:ln>
            <a:noFill/>
          </a:ln>
        </p:spPr>
        <p:txBody>
          <a:bodyPr spcFirstLastPara="1" wrap="square" lIns="0" tIns="0" rIns="0" bIns="0" anchor="t" anchorCtr="0">
            <a:spAutoFit/>
          </a:bodyPr>
          <a:lstStyle/>
          <a:p>
            <a:pPr marL="0" lvl="0" indent="0" algn="ctr" rtl="0">
              <a:lnSpc>
                <a:spcPct val="90000"/>
              </a:lnSpc>
              <a:spcBef>
                <a:spcPts val="0"/>
              </a:spcBef>
              <a:spcAft>
                <a:spcPts val="0"/>
              </a:spcAft>
              <a:buNone/>
            </a:pPr>
            <a:endParaRPr/>
          </a:p>
          <a:p>
            <a:pPr marL="0" marR="0" lvl="0" indent="0" algn="ctr" rtl="0">
              <a:lnSpc>
                <a:spcPct val="90000"/>
              </a:lnSpc>
              <a:spcBef>
                <a:spcPts val="0"/>
              </a:spcBef>
              <a:spcAft>
                <a:spcPts val="0"/>
              </a:spcAft>
              <a:buNone/>
            </a:pPr>
            <a:r>
              <a:rPr lang="en-US" sz="8000" b="1" i="0" u="none" strike="noStrike" cap="none">
                <a:solidFill>
                  <a:srgbClr val="F28383"/>
                </a:solidFill>
                <a:latin typeface="Times New Roman" panose="02020603050405020304" pitchFamily="18" charset="0"/>
                <a:ea typeface="Ubuntu"/>
                <a:cs typeface="Times New Roman" panose="02020603050405020304" pitchFamily="18" charset="0"/>
                <a:sym typeface="Ubuntu"/>
              </a:rPr>
              <a:t>Mục tiêu dự án</a:t>
            </a:r>
            <a:endParaRPr sz="8000">
              <a:solidFill>
                <a:srgbClr val="F28383"/>
              </a:solidFill>
              <a:latin typeface="Times New Roman" panose="02020603050405020304" pitchFamily="18" charset="0"/>
              <a:cs typeface="Times New Roman" panose="02020603050405020304" pitchFamily="18" charset="0"/>
            </a:endParaRPr>
          </a:p>
        </p:txBody>
      </p:sp>
      <p:grpSp>
        <p:nvGrpSpPr>
          <p:cNvPr id="2" name="Nhóm 1">
            <a:extLst>
              <a:ext uri="{FF2B5EF4-FFF2-40B4-BE49-F238E27FC236}">
                <a16:creationId xmlns:a16="http://schemas.microsoft.com/office/drawing/2014/main" id="{29B2FACA-DB3A-AFD8-0063-B0B059425A67}"/>
              </a:ext>
            </a:extLst>
          </p:cNvPr>
          <p:cNvGrpSpPr/>
          <p:nvPr/>
        </p:nvGrpSpPr>
        <p:grpSpPr>
          <a:xfrm>
            <a:off x="1028700" y="3733905"/>
            <a:ext cx="6151752" cy="5262774"/>
            <a:chOff x="716694" y="3859712"/>
            <a:chExt cx="6151752" cy="5262774"/>
          </a:xfrm>
        </p:grpSpPr>
        <p:pic>
          <p:nvPicPr>
            <p:cNvPr id="101" name="Google Shape;101;p14"/>
            <p:cNvPicPr preferRelativeResize="0"/>
            <p:nvPr/>
          </p:nvPicPr>
          <p:blipFill rotWithShape="1">
            <a:blip r:embed="rId3">
              <a:alphaModFix/>
            </a:blip>
            <a:srcRect/>
            <a:stretch/>
          </p:blipFill>
          <p:spPr>
            <a:xfrm>
              <a:off x="4498667" y="4052591"/>
              <a:ext cx="1223083" cy="848185"/>
            </a:xfrm>
            <a:prstGeom prst="rect">
              <a:avLst/>
            </a:prstGeom>
            <a:noFill/>
            <a:ln>
              <a:noFill/>
            </a:ln>
          </p:spPr>
        </p:pic>
        <p:pic>
          <p:nvPicPr>
            <p:cNvPr id="112" name="Google Shape;112;p14"/>
            <p:cNvPicPr preferRelativeResize="0"/>
            <p:nvPr/>
          </p:nvPicPr>
          <p:blipFill rotWithShape="1">
            <a:blip r:embed="rId4">
              <a:alphaModFix/>
            </a:blip>
            <a:srcRect l="18397" r="15852"/>
            <a:stretch/>
          </p:blipFill>
          <p:spPr>
            <a:xfrm>
              <a:off x="716694" y="3859712"/>
              <a:ext cx="6151752" cy="5262774"/>
            </a:xfrm>
            <a:prstGeom prst="rect">
              <a:avLst/>
            </a:prstGeom>
            <a:noFill/>
            <a:ln>
              <a:noFill/>
            </a:ln>
          </p:spPr>
        </p:pic>
      </p:grpSp>
      <p:grpSp>
        <p:nvGrpSpPr>
          <p:cNvPr id="5" name="Nhóm 4">
            <a:extLst>
              <a:ext uri="{FF2B5EF4-FFF2-40B4-BE49-F238E27FC236}">
                <a16:creationId xmlns:a16="http://schemas.microsoft.com/office/drawing/2014/main" id="{1A91B88D-2E94-CE84-785C-64B1868CF686}"/>
              </a:ext>
            </a:extLst>
          </p:cNvPr>
          <p:cNvGrpSpPr/>
          <p:nvPr/>
        </p:nvGrpSpPr>
        <p:grpSpPr>
          <a:xfrm>
            <a:off x="8584122" y="1658790"/>
            <a:ext cx="9016271" cy="6232358"/>
            <a:chOff x="8525772" y="1034716"/>
            <a:chExt cx="9016271" cy="6232358"/>
          </a:xfrm>
        </p:grpSpPr>
        <p:sp>
          <p:nvSpPr>
            <p:cNvPr id="100" name="Google Shape;100;p14"/>
            <p:cNvSpPr/>
            <p:nvPr/>
          </p:nvSpPr>
          <p:spPr>
            <a:xfrm>
              <a:off x="8525772" y="1034716"/>
              <a:ext cx="9016271" cy="6232358"/>
            </a:xfrm>
            <a:custGeom>
              <a:avLst/>
              <a:gdLst/>
              <a:ahLst/>
              <a:cxnLst/>
              <a:rect l="l" t="t" r="r" b="b"/>
              <a:pathLst>
                <a:path w="4565728" h="1129879" extrusionOk="0">
                  <a:moveTo>
                    <a:pt x="16077" y="0"/>
                  </a:moveTo>
                  <a:lnTo>
                    <a:pt x="4549651" y="0"/>
                  </a:lnTo>
                  <a:cubicBezTo>
                    <a:pt x="4558530" y="0"/>
                    <a:pt x="4565728" y="7198"/>
                    <a:pt x="4565728" y="16077"/>
                  </a:cubicBezTo>
                  <a:lnTo>
                    <a:pt x="4565728" y="1113801"/>
                  </a:lnTo>
                  <a:cubicBezTo>
                    <a:pt x="4565728" y="1122681"/>
                    <a:pt x="4558530" y="1129879"/>
                    <a:pt x="4549651" y="1129879"/>
                  </a:cubicBezTo>
                  <a:lnTo>
                    <a:pt x="16077" y="1129879"/>
                  </a:lnTo>
                  <a:cubicBezTo>
                    <a:pt x="7198" y="1129879"/>
                    <a:pt x="0" y="1122681"/>
                    <a:pt x="0" y="1113801"/>
                  </a:cubicBezTo>
                  <a:lnTo>
                    <a:pt x="0" y="16077"/>
                  </a:lnTo>
                  <a:cubicBezTo>
                    <a:pt x="0" y="7198"/>
                    <a:pt x="7198" y="0"/>
                    <a:pt x="16077" y="0"/>
                  </a:cubicBezTo>
                  <a:close/>
                </a:path>
              </a:pathLst>
            </a:custGeom>
            <a:solidFill>
              <a:srgbClr val="FFFFFF"/>
            </a:solidFill>
            <a:ln w="38100"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Hộp Văn bản 3">
              <a:extLst>
                <a:ext uri="{FF2B5EF4-FFF2-40B4-BE49-F238E27FC236}">
                  <a16:creationId xmlns:a16="http://schemas.microsoft.com/office/drawing/2014/main" id="{0DDA7709-DDCE-FEE2-655B-0AF69076FAD2}"/>
                </a:ext>
              </a:extLst>
            </p:cNvPr>
            <p:cNvSpPr txBox="1"/>
            <p:nvPr/>
          </p:nvSpPr>
          <p:spPr>
            <a:xfrm>
              <a:off x="9123644" y="1334739"/>
              <a:ext cx="7820526" cy="5632311"/>
            </a:xfrm>
            <a:prstGeom prst="rect">
              <a:avLst/>
            </a:prstGeom>
            <a:noFill/>
          </p:spPr>
          <p:txBody>
            <a:bodyPr wrap="square" rtlCol="0">
              <a:spAutoFit/>
            </a:bodyPr>
            <a:lstStyle/>
            <a:p>
              <a:pPr marL="685800" indent="-685800" algn="just">
                <a:buFont typeface="Arial" panose="020B0604020202020204" pitchFamily="34" charset="0"/>
                <a:buChar char="•"/>
              </a:pPr>
              <a:r>
                <a:rPr lang="en-US" sz="4000">
                  <a:latin typeface="Times New Roman" panose="02020603050405020304" pitchFamily="18" charset="0"/>
                  <a:cs typeface="Times New Roman" panose="02020603050405020304" pitchFamily="18" charset="0"/>
                </a:rPr>
                <a:t>Xây dựng t</a:t>
              </a:r>
              <a:r>
                <a:rPr lang="vi-VN" sz="4000">
                  <a:latin typeface="Times New Roman" panose="02020603050405020304" pitchFamily="18" charset="0"/>
                  <a:cs typeface="Times New Roman" panose="02020603050405020304" pitchFamily="18" charset="0"/>
                </a:rPr>
                <a:t>ư duy phát triển phần mềm, giao diện thân thiện</a:t>
              </a:r>
              <a:endParaRPr lang="en-US" sz="4000">
                <a:latin typeface="Times New Roman" panose="02020603050405020304" pitchFamily="18" charset="0"/>
                <a:cs typeface="Times New Roman" panose="02020603050405020304" pitchFamily="18" charset="0"/>
              </a:endParaRPr>
            </a:p>
            <a:p>
              <a:pPr marL="685800" indent="-685800" algn="just">
                <a:buFont typeface="Arial" panose="020B0604020202020204" pitchFamily="34" charset="0"/>
                <a:buChar char="•"/>
              </a:pPr>
              <a:r>
                <a:rPr lang="vi-VN" sz="4000">
                  <a:latin typeface="Times New Roman" panose="02020603050405020304" pitchFamily="18" charset="0"/>
                  <a:cs typeface="Times New Roman" panose="02020603050405020304" pitchFamily="18" charset="0"/>
                </a:rPr>
                <a:t>Ứng dụng kỹ thuật phần mềm:</a:t>
              </a:r>
              <a:br>
                <a:rPr lang="vi-VN" sz="4000">
                  <a:latin typeface="Times New Roman" panose="02020603050405020304" pitchFamily="18" charset="0"/>
                  <a:cs typeface="Times New Roman" panose="02020603050405020304" pitchFamily="18" charset="0"/>
                </a:rPr>
              </a:br>
              <a:r>
                <a:rPr lang="vi-VN" sz="4000">
                  <a:latin typeface="Times New Roman" panose="02020603050405020304" pitchFamily="18" charset="0"/>
                  <a:cs typeface="Times New Roman" panose="02020603050405020304" pitchFamily="18" charset="0"/>
                </a:rPr>
                <a:t>UML (Use Case, Sequence, Class...), chuẩn hóa cơ sở dữ liệu</a:t>
              </a:r>
              <a:r>
                <a:rPr lang="en-US" sz="4000">
                  <a:latin typeface="Times New Roman" panose="02020603050405020304" pitchFamily="18" charset="0"/>
                  <a:cs typeface="Times New Roman" panose="02020603050405020304" pitchFamily="18" charset="0"/>
                </a:rPr>
                <a:t>, bẫy lỗi, kiểm thử, lập trình phòng ngừa</a:t>
              </a:r>
            </a:p>
            <a:p>
              <a:pPr marL="685800" indent="-685800" algn="just">
                <a:buFont typeface="Arial" panose="020B0604020202020204" pitchFamily="34" charset="0"/>
                <a:buChar char="•"/>
              </a:pPr>
              <a:r>
                <a:rPr lang="vi-VN" sz="4000">
                  <a:latin typeface="Times New Roman" panose="02020603050405020304" pitchFamily="18" charset="0"/>
                  <a:cs typeface="Times New Roman" panose="02020603050405020304" pitchFamily="18" charset="0"/>
                </a:rPr>
                <a:t>Rèn luyện</a:t>
              </a:r>
              <a:r>
                <a:rPr lang="en-US" sz="4000">
                  <a:latin typeface="Times New Roman" panose="02020603050405020304" pitchFamily="18" charset="0"/>
                  <a:cs typeface="Times New Roman" panose="02020603050405020304" pitchFamily="18" charset="0"/>
                </a:rPr>
                <a:t> </a:t>
              </a:r>
              <a:r>
                <a:rPr lang="vi-VN" sz="4000">
                  <a:latin typeface="Times New Roman" panose="02020603050405020304" pitchFamily="18" charset="0"/>
                  <a:cs typeface="Times New Roman" panose="02020603050405020304" pitchFamily="18" charset="0"/>
                </a:rPr>
                <a:t>kĩ năng làm việc nhóm, trao đổi</a:t>
              </a:r>
              <a:r>
                <a:rPr lang="en-US" sz="4000">
                  <a:latin typeface="Times New Roman" panose="02020603050405020304" pitchFamily="18" charset="0"/>
                  <a:cs typeface="Times New Roman" panose="02020603050405020304" pitchFamily="18" charset="0"/>
                </a:rPr>
                <a:t>,</a:t>
              </a:r>
              <a:r>
                <a:rPr lang="vi-VN" sz="4000">
                  <a:latin typeface="Times New Roman" panose="02020603050405020304" pitchFamily="18" charset="0"/>
                  <a:cs typeface="Times New Roman" panose="02020603050405020304" pitchFamily="18" charset="0"/>
                </a:rPr>
                <a:t> thuyết trình</a:t>
              </a:r>
              <a:endParaRPr lang="en-US" sz="4000">
                <a:latin typeface="Times New Roman" panose="02020603050405020304" pitchFamily="18" charset="0"/>
                <a:cs typeface="Times New Roman" panose="02020603050405020304" pitchFamily="18" charset="0"/>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219">
          <a:extLst>
            <a:ext uri="{FF2B5EF4-FFF2-40B4-BE49-F238E27FC236}">
              <a16:creationId xmlns:a16="http://schemas.microsoft.com/office/drawing/2014/main" id="{314974D4-2F2A-1E5B-6A10-6A22F5B01ACF}"/>
            </a:ext>
          </a:extLst>
        </p:cNvPr>
        <p:cNvGrpSpPr/>
        <p:nvPr/>
      </p:nvGrpSpPr>
      <p:grpSpPr>
        <a:xfrm>
          <a:off x="0" y="0"/>
          <a:ext cx="0" cy="0"/>
          <a:chOff x="0" y="0"/>
          <a:chExt cx="0" cy="0"/>
        </a:xfrm>
      </p:grpSpPr>
      <p:sp>
        <p:nvSpPr>
          <p:cNvPr id="4" name="Hộp Văn bản 3">
            <a:extLst>
              <a:ext uri="{FF2B5EF4-FFF2-40B4-BE49-F238E27FC236}">
                <a16:creationId xmlns:a16="http://schemas.microsoft.com/office/drawing/2014/main" id="{7366990A-1E56-984E-5E83-CA297AD964C4}"/>
              </a:ext>
            </a:extLst>
          </p:cNvPr>
          <p:cNvSpPr txBox="1"/>
          <p:nvPr/>
        </p:nvSpPr>
        <p:spPr>
          <a:xfrm>
            <a:off x="4066328" y="559340"/>
            <a:ext cx="10155345" cy="1323439"/>
          </a:xfrm>
          <a:prstGeom prst="rect">
            <a:avLst/>
          </a:prstGeom>
          <a:noFill/>
        </p:spPr>
        <p:txBody>
          <a:bodyPr wrap="none" rtlCol="0">
            <a:spAutoFit/>
          </a:bodyPr>
          <a:lstStyle/>
          <a:p>
            <a:pPr algn="ctr" defTabSz="1371600">
              <a:buClrTx/>
            </a:pPr>
            <a:r>
              <a:rPr lang="en-US" sz="8000" kern="1200">
                <a:solidFill>
                  <a:schemeClr val="accent2">
                    <a:lumMod val="75000"/>
                  </a:schemeClr>
                </a:solidFill>
                <a:latin typeface="Times New Roman" panose="02020603050405020304" pitchFamily="18" charset="0"/>
                <a:ea typeface="+mn-ea"/>
                <a:cs typeface="Times New Roman" panose="02020603050405020304" pitchFamily="18" charset="0"/>
              </a:rPr>
              <a:t>Giao diện của nhân viên</a:t>
            </a:r>
            <a:endParaRPr lang="en-US" sz="8000" kern="1200" dirty="0">
              <a:solidFill>
                <a:schemeClr val="accent2">
                  <a:lumMod val="75000"/>
                </a:schemeClr>
              </a:solidFill>
              <a:latin typeface="Times New Roman" panose="02020603050405020304" pitchFamily="18" charset="0"/>
              <a:ea typeface="+mn-ea"/>
              <a:cs typeface="Times New Roman" panose="02020603050405020304" pitchFamily="18" charset="0"/>
            </a:endParaRPr>
          </a:p>
        </p:txBody>
      </p:sp>
      <p:pic>
        <p:nvPicPr>
          <p:cNvPr id="5" name="Hình ảnh 4">
            <a:extLst>
              <a:ext uri="{FF2B5EF4-FFF2-40B4-BE49-F238E27FC236}">
                <a16:creationId xmlns:a16="http://schemas.microsoft.com/office/drawing/2014/main" id="{9B6EDF9C-B6AD-06BE-C993-30E0EB4BF9A2}"/>
              </a:ext>
            </a:extLst>
          </p:cNvPr>
          <p:cNvPicPr>
            <a:picLocks noChangeAspect="1"/>
          </p:cNvPicPr>
          <p:nvPr/>
        </p:nvPicPr>
        <p:blipFill>
          <a:blip r:embed="rId3"/>
          <a:stretch>
            <a:fillRect/>
          </a:stretch>
        </p:blipFill>
        <p:spPr>
          <a:xfrm>
            <a:off x="1113304" y="1882779"/>
            <a:ext cx="16061391" cy="7811590"/>
          </a:xfrm>
          <a:prstGeom prst="rect">
            <a:avLst/>
          </a:prstGeom>
        </p:spPr>
      </p:pic>
    </p:spTree>
    <p:extLst>
      <p:ext uri="{BB962C8B-B14F-4D97-AF65-F5344CB8AC3E}">
        <p14:creationId xmlns:p14="http://schemas.microsoft.com/office/powerpoint/2010/main" val="37156376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219">
          <a:extLst>
            <a:ext uri="{FF2B5EF4-FFF2-40B4-BE49-F238E27FC236}">
              <a16:creationId xmlns:a16="http://schemas.microsoft.com/office/drawing/2014/main" id="{822DAC65-F655-2F8E-BA4B-79C52F8B6553}"/>
            </a:ext>
          </a:extLst>
        </p:cNvPr>
        <p:cNvGrpSpPr/>
        <p:nvPr/>
      </p:nvGrpSpPr>
      <p:grpSpPr>
        <a:xfrm>
          <a:off x="0" y="0"/>
          <a:ext cx="0" cy="0"/>
          <a:chOff x="0" y="0"/>
          <a:chExt cx="0" cy="0"/>
        </a:xfrm>
      </p:grpSpPr>
      <p:sp>
        <p:nvSpPr>
          <p:cNvPr id="4" name="Hộp Văn bản 3">
            <a:extLst>
              <a:ext uri="{FF2B5EF4-FFF2-40B4-BE49-F238E27FC236}">
                <a16:creationId xmlns:a16="http://schemas.microsoft.com/office/drawing/2014/main" id="{F855F4F9-C63B-1ABA-AD54-C93EC9C6779E}"/>
              </a:ext>
            </a:extLst>
          </p:cNvPr>
          <p:cNvSpPr txBox="1"/>
          <p:nvPr/>
        </p:nvSpPr>
        <p:spPr>
          <a:xfrm>
            <a:off x="2364484" y="241284"/>
            <a:ext cx="13559031" cy="2554545"/>
          </a:xfrm>
          <a:prstGeom prst="rect">
            <a:avLst/>
          </a:prstGeom>
          <a:noFill/>
        </p:spPr>
        <p:txBody>
          <a:bodyPr wrap="square" rtlCol="0">
            <a:spAutoFit/>
          </a:bodyPr>
          <a:lstStyle/>
          <a:p>
            <a:pPr algn="ctr" defTabSz="1371600">
              <a:buClrTx/>
            </a:pPr>
            <a:r>
              <a:rPr lang="en-US" sz="8000" kern="1200">
                <a:solidFill>
                  <a:schemeClr val="bg2">
                    <a:lumMod val="60000"/>
                    <a:lumOff val="40000"/>
                  </a:schemeClr>
                </a:solidFill>
                <a:latin typeface="Times New Roman" panose="02020603050405020304" pitchFamily="18" charset="0"/>
                <a:ea typeface="+mn-ea"/>
                <a:cs typeface="Times New Roman" panose="02020603050405020304" pitchFamily="18" charset="0"/>
              </a:rPr>
              <a:t>3.4 Cài đặt chức năng chính: Tổng quan Backend</a:t>
            </a:r>
            <a:endParaRPr lang="en-US" sz="8000" kern="1200" dirty="0">
              <a:solidFill>
                <a:schemeClr val="bg2">
                  <a:lumMod val="60000"/>
                  <a:lumOff val="40000"/>
                </a:schemeClr>
              </a:solidFill>
              <a:latin typeface="Times New Roman" panose="02020603050405020304" pitchFamily="18" charset="0"/>
              <a:ea typeface="+mn-ea"/>
              <a:cs typeface="Times New Roman" panose="02020603050405020304" pitchFamily="18" charset="0"/>
            </a:endParaRPr>
          </a:p>
        </p:txBody>
      </p:sp>
      <p:sp>
        <p:nvSpPr>
          <p:cNvPr id="9" name="Hộp Văn bản 8">
            <a:extLst>
              <a:ext uri="{FF2B5EF4-FFF2-40B4-BE49-F238E27FC236}">
                <a16:creationId xmlns:a16="http://schemas.microsoft.com/office/drawing/2014/main" id="{3BA8F5C1-339C-0A87-43EB-E3BF170CD826}"/>
              </a:ext>
            </a:extLst>
          </p:cNvPr>
          <p:cNvSpPr txBox="1"/>
          <p:nvPr/>
        </p:nvSpPr>
        <p:spPr>
          <a:xfrm>
            <a:off x="1258253" y="3535087"/>
            <a:ext cx="8477689" cy="5233356"/>
          </a:xfrm>
          <a:prstGeom prst="rect">
            <a:avLst/>
          </a:prstGeom>
          <a:noFill/>
        </p:spPr>
        <p:txBody>
          <a:bodyPr wrap="square">
            <a:spAutoFit/>
          </a:bodyPr>
          <a:lstStyle/>
          <a:p>
            <a:pPr algn="just">
              <a:lnSpc>
                <a:spcPct val="107000"/>
              </a:lnSpc>
              <a:spcAft>
                <a:spcPts val="800"/>
              </a:spcAft>
              <a:buNone/>
            </a:pPr>
            <a:r>
              <a:rPr lang="en-US" sz="2400" b="1" kern="100">
                <a:effectLst/>
                <a:latin typeface="Times New Roman" panose="02020603050405020304" pitchFamily="18" charset="0"/>
                <a:ea typeface="Calibri" panose="020F0502020204030204" pitchFamily="34" charset="0"/>
                <a:cs typeface="Times New Roman" panose="02020603050405020304" pitchFamily="18" charset="0"/>
              </a:rPr>
              <a:t>Ngôn ngữ lập trình:</a:t>
            </a: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 PHP (VS Code)</a:t>
            </a:r>
          </a:p>
          <a:p>
            <a:pPr algn="just">
              <a:lnSpc>
                <a:spcPct val="107000"/>
              </a:lnSpc>
              <a:spcAft>
                <a:spcPts val="800"/>
              </a:spcAft>
              <a:buNone/>
            </a:pPr>
            <a:r>
              <a:rPr lang="en-US" sz="2400" b="1" kern="100">
                <a:effectLst/>
                <a:latin typeface="Times New Roman" panose="02020603050405020304" pitchFamily="18" charset="0"/>
                <a:ea typeface="Calibri" panose="020F0502020204030204" pitchFamily="34" charset="0"/>
                <a:cs typeface="Times New Roman" panose="02020603050405020304" pitchFamily="18" charset="0"/>
              </a:rPr>
              <a:t>Cơ sở dữ liệu:</a:t>
            </a: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 MySQL </a:t>
            </a:r>
          </a:p>
          <a:p>
            <a:pPr algn="just">
              <a:lnSpc>
                <a:spcPct val="107000"/>
              </a:lnSpc>
              <a:spcAft>
                <a:spcPts val="800"/>
              </a:spcAft>
              <a:buNone/>
            </a:pPr>
            <a:r>
              <a:rPr lang="vi-VN" sz="2400" b="1">
                <a:latin typeface="Times New Roman" panose="02020603050405020304" pitchFamily="18" charset="0"/>
                <a:cs typeface="Times New Roman" panose="02020603050405020304" pitchFamily="18" charset="0"/>
              </a:rPr>
              <a:t>Môi trường phát triển cục bộ:</a:t>
            </a:r>
            <a:r>
              <a:rPr lang="vi-VN" sz="2400">
                <a:latin typeface="Times New Roman" panose="02020603050405020304" pitchFamily="18" charset="0"/>
                <a:cs typeface="Times New Roman" panose="02020603050405020304" pitchFamily="18" charset="0"/>
              </a:rPr>
              <a:t> Laragon</a:t>
            </a:r>
            <a:endParaRPr lang="en-US" sz="2400" kern="1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buNone/>
            </a:pPr>
            <a:r>
              <a:rPr lang="en-US" sz="2400" b="1" kern="100">
                <a:effectLst/>
                <a:latin typeface="Times New Roman" panose="02020603050405020304" pitchFamily="18" charset="0"/>
                <a:ea typeface="Calibri" panose="020F0502020204030204" pitchFamily="34" charset="0"/>
                <a:cs typeface="Times New Roman" panose="02020603050405020304" pitchFamily="18" charset="0"/>
              </a:rPr>
              <a:t>Kiến trúc:</a:t>
            </a: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 Web ứng dụng cơ bản (Frontend gửi yêu cầu HTTP (POST/GET) đến Backend PHP. Backend PHP xử lý logic, tương tác với MySQL, và trả về phản hồi HTML/JavaScript). </a:t>
            </a:r>
          </a:p>
          <a:p>
            <a:pPr algn="just">
              <a:lnSpc>
                <a:spcPct val="107000"/>
              </a:lnSpc>
              <a:spcAft>
                <a:spcPts val="800"/>
              </a:spcAft>
              <a:buNone/>
            </a:pPr>
            <a:r>
              <a:rPr lang="en-US" sz="2400" b="1" kern="100">
                <a:effectLst/>
                <a:latin typeface="Times New Roman" panose="02020603050405020304" pitchFamily="18" charset="0"/>
                <a:ea typeface="Calibri" panose="020F0502020204030204" pitchFamily="34" charset="0"/>
                <a:cs typeface="Times New Roman" panose="02020603050405020304" pitchFamily="18" charset="0"/>
              </a:rPr>
              <a:t>Nguyên tắc bảo mật:</a:t>
            </a: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 </a:t>
            </a:r>
          </a:p>
          <a:p>
            <a:pPr marL="342900" lvl="0" indent="-342900" algn="just">
              <a:lnSpc>
                <a:spcPct val="107000"/>
              </a:lnSpc>
              <a:spcAft>
                <a:spcPts val="800"/>
              </a:spcAft>
              <a:buSzPts val="1000"/>
              <a:buFont typeface="Symbol" panose="05050102010706020507" pitchFamily="18" charset="2"/>
              <a:buChar char=""/>
              <a:tabLst>
                <a:tab pos="457200" algn="l"/>
              </a:tabLst>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Sử dụng Prepared Statements để chống SQL Injection.</a:t>
            </a:r>
          </a:p>
          <a:p>
            <a:pPr marL="342900" lvl="0" indent="-342900" algn="just">
              <a:lnSpc>
                <a:spcPct val="107000"/>
              </a:lnSpc>
              <a:spcAft>
                <a:spcPts val="800"/>
              </a:spcAft>
              <a:buSzPts val="1000"/>
              <a:buFont typeface="Symbol" panose="05050102010706020507" pitchFamily="18" charset="2"/>
              <a:buChar char=""/>
              <a:tabLst>
                <a:tab pos="457200" algn="l"/>
              </a:tabLst>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Băm mật khẩu (hashing) trước khi lưu vào CSDL.</a:t>
            </a:r>
          </a:p>
          <a:p>
            <a:pPr marL="342900" lvl="0" indent="-342900" algn="just">
              <a:lnSpc>
                <a:spcPct val="107000"/>
              </a:lnSpc>
              <a:spcAft>
                <a:spcPts val="800"/>
              </a:spcAft>
              <a:buSzPts val="1000"/>
              <a:buFont typeface="Symbol" panose="05050102010706020507" pitchFamily="18" charset="2"/>
              <a:buChar char=""/>
              <a:tabLst>
                <a:tab pos="457200" algn="l"/>
              </a:tabLst>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Sử dụng session để quản lý trạng thái đăng nhập và phân quyền.</a:t>
            </a:r>
          </a:p>
          <a:p>
            <a:pPr algn="just">
              <a:lnSpc>
                <a:spcPct val="107000"/>
              </a:lnSpc>
              <a:spcAft>
                <a:spcPts val="800"/>
              </a:spcAft>
            </a:pPr>
            <a:r>
              <a:rPr lang="en-US" sz="2400" b="1" kern="100">
                <a:effectLst/>
                <a:latin typeface="Times New Roman" panose="02020603050405020304" pitchFamily="18" charset="0"/>
                <a:ea typeface="Calibri" panose="020F0502020204030204" pitchFamily="34" charset="0"/>
                <a:cs typeface="Times New Roman" panose="02020603050405020304" pitchFamily="18" charset="0"/>
              </a:rPr>
              <a:t>Tương tác với CSDL:</a:t>
            </a: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 Sử dụng thư viện MySQLi của PHP.</a:t>
            </a:r>
          </a:p>
        </p:txBody>
      </p:sp>
      <p:pic>
        <p:nvPicPr>
          <p:cNvPr id="1028" name="Picture 4" descr="LARAGON, an easy and yet powerful Local Web Development Server | KREAWEB">
            <a:extLst>
              <a:ext uri="{FF2B5EF4-FFF2-40B4-BE49-F238E27FC236}">
                <a16:creationId xmlns:a16="http://schemas.microsoft.com/office/drawing/2014/main" id="{67A86C73-D5EE-6906-70C1-6086CCF144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19127" y="4087942"/>
            <a:ext cx="5510620" cy="4127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87608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219">
          <a:extLst>
            <a:ext uri="{FF2B5EF4-FFF2-40B4-BE49-F238E27FC236}">
              <a16:creationId xmlns:a16="http://schemas.microsoft.com/office/drawing/2014/main" id="{B4BC2E0A-E414-AFD9-FB35-0FB753C4810C}"/>
            </a:ext>
          </a:extLst>
        </p:cNvPr>
        <p:cNvGrpSpPr/>
        <p:nvPr/>
      </p:nvGrpSpPr>
      <p:grpSpPr>
        <a:xfrm>
          <a:off x="0" y="0"/>
          <a:ext cx="0" cy="0"/>
          <a:chOff x="0" y="0"/>
          <a:chExt cx="0" cy="0"/>
        </a:xfrm>
      </p:grpSpPr>
      <p:sp>
        <p:nvSpPr>
          <p:cNvPr id="4" name="Hộp Văn bản 3">
            <a:extLst>
              <a:ext uri="{FF2B5EF4-FFF2-40B4-BE49-F238E27FC236}">
                <a16:creationId xmlns:a16="http://schemas.microsoft.com/office/drawing/2014/main" id="{0C854E45-6391-9345-0B0D-0F779B59560C}"/>
              </a:ext>
            </a:extLst>
          </p:cNvPr>
          <p:cNvSpPr txBox="1"/>
          <p:nvPr/>
        </p:nvSpPr>
        <p:spPr>
          <a:xfrm>
            <a:off x="1606702" y="8586945"/>
            <a:ext cx="5279167" cy="1323439"/>
          </a:xfrm>
          <a:prstGeom prst="rect">
            <a:avLst/>
          </a:prstGeom>
          <a:noFill/>
        </p:spPr>
        <p:txBody>
          <a:bodyPr wrap="square" rtlCol="0">
            <a:spAutoFit/>
          </a:bodyPr>
          <a:lstStyle/>
          <a:p>
            <a:pPr algn="ctr" defTabSz="1371600">
              <a:buClrTx/>
            </a:pPr>
            <a:r>
              <a:rPr lang="en-US" sz="8000" kern="1200">
                <a:solidFill>
                  <a:schemeClr val="bg2">
                    <a:lumMod val="60000"/>
                    <a:lumOff val="40000"/>
                  </a:schemeClr>
                </a:solidFill>
                <a:latin typeface="Times New Roman" panose="02020603050405020304" pitchFamily="18" charset="0"/>
                <a:ea typeface="+mn-ea"/>
                <a:cs typeface="Times New Roman" panose="02020603050405020304" pitchFamily="18" charset="0"/>
              </a:rPr>
              <a:t>Đăng kí</a:t>
            </a:r>
            <a:endParaRPr lang="en-US" sz="8000" kern="1200" dirty="0">
              <a:solidFill>
                <a:schemeClr val="bg2">
                  <a:lumMod val="60000"/>
                  <a:lumOff val="40000"/>
                </a:schemeClr>
              </a:solidFill>
              <a:latin typeface="Times New Roman" panose="02020603050405020304" pitchFamily="18" charset="0"/>
              <a:ea typeface="+mn-ea"/>
              <a:cs typeface="Times New Roman" panose="02020603050405020304" pitchFamily="18" charset="0"/>
            </a:endParaRPr>
          </a:p>
        </p:txBody>
      </p:sp>
      <p:sp>
        <p:nvSpPr>
          <p:cNvPr id="7" name="Hộp Văn bản 6">
            <a:extLst>
              <a:ext uri="{FF2B5EF4-FFF2-40B4-BE49-F238E27FC236}">
                <a16:creationId xmlns:a16="http://schemas.microsoft.com/office/drawing/2014/main" id="{4F5267DF-1B2F-3699-528D-809B45524813}"/>
              </a:ext>
            </a:extLst>
          </p:cNvPr>
          <p:cNvSpPr txBox="1"/>
          <p:nvPr/>
        </p:nvSpPr>
        <p:spPr>
          <a:xfrm>
            <a:off x="9630501" y="1341305"/>
            <a:ext cx="7548664" cy="7604389"/>
          </a:xfrm>
          <a:prstGeom prst="rect">
            <a:avLst/>
          </a:prstGeom>
          <a:noFill/>
        </p:spPr>
        <p:txBody>
          <a:bodyPr wrap="square">
            <a:spAutoFit/>
          </a:bodyPr>
          <a:lstStyle/>
          <a:p>
            <a:pPr algn="ctr">
              <a:lnSpc>
                <a:spcPct val="107000"/>
              </a:lnSpc>
              <a:spcAft>
                <a:spcPts val="800"/>
              </a:spcAft>
              <a:buNone/>
            </a:pPr>
            <a:r>
              <a:rPr lang="en-US" sz="2400" b="1" i="1" kern="100">
                <a:effectLst/>
                <a:latin typeface="Times New Roman" panose="02020603050405020304" pitchFamily="18" charset="0"/>
                <a:ea typeface="Calibri" panose="020F0502020204030204" pitchFamily="34" charset="0"/>
                <a:cs typeface="Times New Roman" panose="02020603050405020304" pitchFamily="18" charset="0"/>
              </a:rPr>
              <a:t>Mô tả Backend (signup.php): </a:t>
            </a:r>
          </a:p>
          <a:p>
            <a:pPr>
              <a:lnSpc>
                <a:spcPct val="107000"/>
              </a:lnSpc>
              <a:spcAft>
                <a:spcPts val="800"/>
              </a:spcAft>
              <a:buNone/>
            </a:pPr>
            <a:r>
              <a:rPr lang="en-US" sz="2400" b="1" kern="100">
                <a:effectLst/>
                <a:latin typeface="Times New Roman" panose="02020603050405020304" pitchFamily="18" charset="0"/>
                <a:ea typeface="Calibri" panose="020F0502020204030204" pitchFamily="34" charset="0"/>
                <a:cs typeface="Times New Roman" panose="02020603050405020304" pitchFamily="18" charset="0"/>
              </a:rPr>
              <a:t>Nhận dữ liệu: </a:t>
            </a: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Thu thập Tên, Email, Mật khẩu, Ngày sinh, Vai trò (Manager/Employee) từ form.</a:t>
            </a:r>
          </a:p>
          <a:p>
            <a:pPr>
              <a:lnSpc>
                <a:spcPct val="107000"/>
              </a:lnSpc>
              <a:spcAft>
                <a:spcPts val="800"/>
              </a:spcAft>
              <a:buNone/>
            </a:pPr>
            <a:r>
              <a:rPr lang="en-US" sz="2400" b="1" kern="100">
                <a:effectLst/>
                <a:latin typeface="Times New Roman" panose="02020603050405020304" pitchFamily="18" charset="0"/>
                <a:ea typeface="Calibri" panose="020F0502020204030204" pitchFamily="34" charset="0"/>
                <a:cs typeface="Times New Roman" panose="02020603050405020304" pitchFamily="18" charset="0"/>
              </a:rPr>
              <a:t>Xác thực: </a:t>
            </a:r>
          </a:p>
          <a:p>
            <a:pPr marL="342900" lvl="0" indent="-342900">
              <a:lnSpc>
                <a:spcPct val="107000"/>
              </a:lnSpc>
              <a:buFont typeface="Symbol" panose="05050102010706020507" pitchFamily="18" charset="2"/>
              <a:buChar char=""/>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Kiểm tra tính khớp của mật khẩu.</a:t>
            </a:r>
          </a:p>
          <a:p>
            <a:pPr marL="342900" lvl="0" indent="-342900">
              <a:lnSpc>
                <a:spcPct val="107000"/>
              </a:lnSpc>
              <a:spcAft>
                <a:spcPts val="800"/>
              </a:spcAft>
              <a:buFont typeface="Symbol" panose="05050102010706020507" pitchFamily="18" charset="2"/>
              <a:buChar char=""/>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Đảm bảo Email chưa tồn tại trong hệ thống.</a:t>
            </a:r>
          </a:p>
          <a:p>
            <a:pPr>
              <a:lnSpc>
                <a:spcPct val="107000"/>
              </a:lnSpc>
              <a:spcAft>
                <a:spcPts val="800"/>
              </a:spcAft>
              <a:buNone/>
            </a:pPr>
            <a:r>
              <a:rPr lang="en-US" sz="2400" b="1" kern="100">
                <a:effectLst/>
                <a:latin typeface="Times New Roman" panose="02020603050405020304" pitchFamily="18" charset="0"/>
                <a:ea typeface="Calibri" panose="020F0502020204030204" pitchFamily="34" charset="0"/>
                <a:cs typeface="Times New Roman" panose="02020603050405020304" pitchFamily="18" charset="0"/>
              </a:rPr>
              <a:t>Xử lý dữ liệu: </a:t>
            </a:r>
          </a:p>
          <a:p>
            <a:pPr marL="342900" lvl="0" indent="-342900">
              <a:lnSpc>
                <a:spcPct val="107000"/>
              </a:lnSpc>
              <a:buFont typeface="Symbol" panose="05050102010706020507" pitchFamily="18" charset="2"/>
              <a:buChar char=""/>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Tự động tạo ID duy nhất (EP... hoặc MN...) dựa trên vai trò.</a:t>
            </a:r>
          </a:p>
          <a:p>
            <a:pPr marL="342900" lvl="0" indent="-342900">
              <a:lnSpc>
                <a:spcPct val="107000"/>
              </a:lnSpc>
              <a:spcAft>
                <a:spcPts val="800"/>
              </a:spcAft>
              <a:buFont typeface="Symbol" panose="05050102010706020507" pitchFamily="18" charset="2"/>
              <a:buChar char=""/>
            </a:pPr>
            <a:r>
              <a:rPr lang="en-US" sz="2400" b="1" kern="100">
                <a:effectLst/>
                <a:latin typeface="Times New Roman" panose="02020603050405020304" pitchFamily="18" charset="0"/>
                <a:ea typeface="Calibri" panose="020F0502020204030204" pitchFamily="34" charset="0"/>
                <a:cs typeface="Times New Roman" panose="02020603050405020304" pitchFamily="18" charset="0"/>
              </a:rPr>
              <a:t>Băm mật khẩu </a:t>
            </a: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(password_hash()) để bảo mật.</a:t>
            </a:r>
          </a:p>
          <a:p>
            <a:pPr>
              <a:lnSpc>
                <a:spcPct val="107000"/>
              </a:lnSpc>
              <a:spcAft>
                <a:spcPts val="800"/>
              </a:spcAft>
              <a:buNone/>
            </a:pPr>
            <a:r>
              <a:rPr lang="en-US" sz="2400" b="1" kern="100">
                <a:effectLst/>
                <a:latin typeface="Times New Roman" panose="02020603050405020304" pitchFamily="18" charset="0"/>
                <a:ea typeface="Calibri" panose="020F0502020204030204" pitchFamily="34" charset="0"/>
                <a:cs typeface="Times New Roman" panose="02020603050405020304" pitchFamily="18" charset="0"/>
              </a:rPr>
              <a:t>Lưu vào CSDL: </a:t>
            </a:r>
          </a:p>
          <a:p>
            <a:pPr marL="342900" lvl="0" indent="-342900">
              <a:lnSpc>
                <a:spcPct val="107000"/>
              </a:lnSpc>
              <a:buFont typeface="Symbol" panose="05050102010706020507" pitchFamily="18" charset="2"/>
              <a:buChar char=""/>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Sử dụng </a:t>
            </a:r>
            <a:r>
              <a:rPr lang="en-US" sz="2400" b="1" kern="100">
                <a:effectLst/>
                <a:latin typeface="Times New Roman" panose="02020603050405020304" pitchFamily="18" charset="0"/>
                <a:ea typeface="Calibri" panose="020F0502020204030204" pitchFamily="34" charset="0"/>
                <a:cs typeface="Times New Roman" panose="02020603050405020304" pitchFamily="18" charset="0"/>
              </a:rPr>
              <a:t>Prepared Statements </a:t>
            </a: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để chèn thông tin vào bảng User.</a:t>
            </a:r>
          </a:p>
          <a:p>
            <a:pPr marL="342900" lvl="0" indent="-342900">
              <a:lnSpc>
                <a:spcPct val="107000"/>
              </a:lnSpc>
              <a:spcAft>
                <a:spcPts val="800"/>
              </a:spcAft>
              <a:buFont typeface="Symbol" panose="05050102010706020507" pitchFamily="18" charset="2"/>
              <a:buChar char=""/>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Nếu là Employee, tiếp tục chèn vào bảng Employee với lương và ngày công mặc định.</a:t>
            </a:r>
          </a:p>
          <a:p>
            <a:pPr>
              <a:lnSpc>
                <a:spcPct val="107000"/>
              </a:lnSpc>
              <a:spcAft>
                <a:spcPts val="800"/>
              </a:spcAft>
            </a:pPr>
            <a:r>
              <a:rPr lang="en-US" sz="2400" b="1" kern="100">
                <a:effectLst/>
                <a:latin typeface="Times New Roman" panose="02020603050405020304" pitchFamily="18" charset="0"/>
                <a:ea typeface="Calibri" panose="020F0502020204030204" pitchFamily="34" charset="0"/>
                <a:cs typeface="Times New Roman" panose="02020603050405020304" pitchFamily="18" charset="0"/>
              </a:rPr>
              <a:t>Phản hồi: </a:t>
            </a: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Hiển thị thông báo thành công hoặc lỗi trên giao diện.</a:t>
            </a:r>
          </a:p>
        </p:txBody>
      </p:sp>
      <p:pic>
        <p:nvPicPr>
          <p:cNvPr id="8" name="Hình ảnh 7">
            <a:extLst>
              <a:ext uri="{FF2B5EF4-FFF2-40B4-BE49-F238E27FC236}">
                <a16:creationId xmlns:a16="http://schemas.microsoft.com/office/drawing/2014/main" id="{5E31BB91-404B-2639-7209-79B91E174C2B}"/>
              </a:ext>
            </a:extLst>
          </p:cNvPr>
          <p:cNvPicPr>
            <a:picLocks noChangeAspect="1"/>
          </p:cNvPicPr>
          <p:nvPr/>
        </p:nvPicPr>
        <p:blipFill>
          <a:blip r:embed="rId3"/>
          <a:stretch>
            <a:fillRect/>
          </a:stretch>
        </p:blipFill>
        <p:spPr>
          <a:xfrm>
            <a:off x="1108835" y="1700055"/>
            <a:ext cx="6274903" cy="6886890"/>
          </a:xfrm>
          <a:prstGeom prst="rect">
            <a:avLst/>
          </a:prstGeom>
        </p:spPr>
      </p:pic>
    </p:spTree>
    <p:extLst>
      <p:ext uri="{BB962C8B-B14F-4D97-AF65-F5344CB8AC3E}">
        <p14:creationId xmlns:p14="http://schemas.microsoft.com/office/powerpoint/2010/main" val="6219977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219">
          <a:extLst>
            <a:ext uri="{FF2B5EF4-FFF2-40B4-BE49-F238E27FC236}">
              <a16:creationId xmlns:a16="http://schemas.microsoft.com/office/drawing/2014/main" id="{41105225-3D92-CA18-5A75-3AAB1522F47F}"/>
            </a:ext>
          </a:extLst>
        </p:cNvPr>
        <p:cNvGrpSpPr/>
        <p:nvPr/>
      </p:nvGrpSpPr>
      <p:grpSpPr>
        <a:xfrm>
          <a:off x="0" y="0"/>
          <a:ext cx="0" cy="0"/>
          <a:chOff x="0" y="0"/>
          <a:chExt cx="0" cy="0"/>
        </a:xfrm>
      </p:grpSpPr>
      <p:sp>
        <p:nvSpPr>
          <p:cNvPr id="4" name="Hộp Văn bản 3">
            <a:extLst>
              <a:ext uri="{FF2B5EF4-FFF2-40B4-BE49-F238E27FC236}">
                <a16:creationId xmlns:a16="http://schemas.microsoft.com/office/drawing/2014/main" id="{C5DAFB56-F45F-FC30-C373-F31B48DEBA32}"/>
              </a:ext>
            </a:extLst>
          </p:cNvPr>
          <p:cNvSpPr txBox="1"/>
          <p:nvPr/>
        </p:nvSpPr>
        <p:spPr>
          <a:xfrm>
            <a:off x="1818225" y="7963137"/>
            <a:ext cx="5279167" cy="1323439"/>
          </a:xfrm>
          <a:prstGeom prst="rect">
            <a:avLst/>
          </a:prstGeom>
          <a:noFill/>
        </p:spPr>
        <p:txBody>
          <a:bodyPr wrap="square" rtlCol="0">
            <a:spAutoFit/>
          </a:bodyPr>
          <a:lstStyle/>
          <a:p>
            <a:pPr algn="ctr" defTabSz="1371600">
              <a:buClrTx/>
            </a:pPr>
            <a:r>
              <a:rPr lang="en-US" sz="8000" kern="1200">
                <a:solidFill>
                  <a:schemeClr val="bg2">
                    <a:lumMod val="60000"/>
                    <a:lumOff val="40000"/>
                  </a:schemeClr>
                </a:solidFill>
                <a:latin typeface="Times New Roman" panose="02020603050405020304" pitchFamily="18" charset="0"/>
                <a:ea typeface="+mn-ea"/>
                <a:cs typeface="Times New Roman" panose="02020603050405020304" pitchFamily="18" charset="0"/>
              </a:rPr>
              <a:t>Đăng nhập</a:t>
            </a:r>
            <a:endParaRPr lang="en-US" sz="8000" kern="1200" dirty="0">
              <a:solidFill>
                <a:schemeClr val="bg2">
                  <a:lumMod val="60000"/>
                  <a:lumOff val="40000"/>
                </a:schemeClr>
              </a:solidFill>
              <a:latin typeface="Times New Roman" panose="02020603050405020304" pitchFamily="18" charset="0"/>
              <a:ea typeface="+mn-ea"/>
              <a:cs typeface="Times New Roman" panose="02020603050405020304" pitchFamily="18" charset="0"/>
            </a:endParaRPr>
          </a:p>
        </p:txBody>
      </p:sp>
      <p:pic>
        <p:nvPicPr>
          <p:cNvPr id="2" name="Hình ảnh 1" descr="Ảnh có chứa văn bản, thiết kế đồ họa, thiết kế, ảnh chụp màn hình&#10;&#10;Nội dung do AI tạo ra có thể không chính xác.">
            <a:extLst>
              <a:ext uri="{FF2B5EF4-FFF2-40B4-BE49-F238E27FC236}">
                <a16:creationId xmlns:a16="http://schemas.microsoft.com/office/drawing/2014/main" id="{F99944AD-D004-4D63-5A3B-C4B1AEDBF2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284" y="2323863"/>
            <a:ext cx="8293051" cy="5639274"/>
          </a:xfrm>
          <a:prstGeom prst="rect">
            <a:avLst/>
          </a:prstGeom>
        </p:spPr>
      </p:pic>
      <p:sp>
        <p:nvSpPr>
          <p:cNvPr id="8" name="Hộp Văn bản 7">
            <a:extLst>
              <a:ext uri="{FF2B5EF4-FFF2-40B4-BE49-F238E27FC236}">
                <a16:creationId xmlns:a16="http://schemas.microsoft.com/office/drawing/2014/main" id="{3FF751BD-EE3C-6C22-1CA2-DA1EB3B0658C}"/>
              </a:ext>
            </a:extLst>
          </p:cNvPr>
          <p:cNvSpPr txBox="1"/>
          <p:nvPr/>
        </p:nvSpPr>
        <p:spPr>
          <a:xfrm>
            <a:off x="9683667" y="1787773"/>
            <a:ext cx="7826121" cy="6711453"/>
          </a:xfrm>
          <a:prstGeom prst="rect">
            <a:avLst/>
          </a:prstGeom>
          <a:noFill/>
        </p:spPr>
        <p:txBody>
          <a:bodyPr wrap="square">
            <a:spAutoFit/>
          </a:bodyPr>
          <a:lstStyle/>
          <a:p>
            <a:pPr algn="ctr">
              <a:lnSpc>
                <a:spcPct val="107000"/>
              </a:lnSpc>
              <a:spcAft>
                <a:spcPts val="800"/>
              </a:spcAft>
              <a:buNone/>
            </a:pPr>
            <a:r>
              <a:rPr lang="en-US" sz="2400" b="1" i="1" kern="100">
                <a:effectLst/>
                <a:latin typeface="Times New Roman" panose="02020603050405020304" pitchFamily="18" charset="0"/>
                <a:ea typeface="Calibri" panose="020F0502020204030204" pitchFamily="34" charset="0"/>
                <a:cs typeface="Times New Roman" panose="02020603050405020304" pitchFamily="18" charset="0"/>
              </a:rPr>
              <a:t>Mô tả Backend (signin.php):</a:t>
            </a:r>
            <a:r>
              <a:rPr lang="en-US" sz="2400" i="1" kern="100">
                <a:effectLst/>
                <a:latin typeface="Times New Roman" panose="02020603050405020304" pitchFamily="18" charset="0"/>
                <a:ea typeface="Calibri" panose="020F0502020204030204" pitchFamily="34" charset="0"/>
                <a:cs typeface="Times New Roman" panose="02020603050405020304" pitchFamily="18" charset="0"/>
              </a:rPr>
              <a:t> </a:t>
            </a:r>
          </a:p>
          <a:p>
            <a:pPr algn="just">
              <a:lnSpc>
                <a:spcPct val="107000"/>
              </a:lnSpc>
              <a:spcAft>
                <a:spcPts val="800"/>
              </a:spcAft>
              <a:buNone/>
            </a:pPr>
            <a:r>
              <a:rPr lang="en-US" sz="2400" b="1" kern="100">
                <a:effectLst/>
                <a:latin typeface="Times New Roman" panose="02020603050405020304" pitchFamily="18" charset="0"/>
                <a:ea typeface="Calibri" panose="020F0502020204030204" pitchFamily="34" charset="0"/>
                <a:cs typeface="Times New Roman" panose="02020603050405020304" pitchFamily="18" charset="0"/>
              </a:rPr>
              <a:t>Nhận dữ liệu:</a:t>
            </a: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 Thu thập Email và Mật khẩu từ form đăng nhập.</a:t>
            </a:r>
          </a:p>
          <a:p>
            <a:pPr algn="just">
              <a:lnSpc>
                <a:spcPct val="107000"/>
              </a:lnSpc>
              <a:spcAft>
                <a:spcPts val="800"/>
              </a:spcAft>
              <a:buNone/>
            </a:pPr>
            <a:r>
              <a:rPr lang="en-US" sz="2400" b="1" kern="100">
                <a:effectLst/>
                <a:latin typeface="Times New Roman" panose="02020603050405020304" pitchFamily="18" charset="0"/>
                <a:ea typeface="Calibri" panose="020F0502020204030204" pitchFamily="34" charset="0"/>
                <a:cs typeface="Times New Roman" panose="02020603050405020304" pitchFamily="18" charset="0"/>
              </a:rPr>
              <a:t>Xác thực đầu vào:</a:t>
            </a: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 Kiểm tra Email/Mật khẩu không rỗng và định dạng Email hợp lệ.</a:t>
            </a:r>
          </a:p>
          <a:p>
            <a:pPr algn="just">
              <a:lnSpc>
                <a:spcPct val="107000"/>
              </a:lnSpc>
              <a:spcAft>
                <a:spcPts val="800"/>
              </a:spcAft>
              <a:buNone/>
            </a:pPr>
            <a:r>
              <a:rPr lang="en-US" sz="2400" b="1" kern="100">
                <a:effectLst/>
                <a:latin typeface="Times New Roman" panose="02020603050405020304" pitchFamily="18" charset="0"/>
                <a:ea typeface="Calibri" panose="020F0502020204030204" pitchFamily="34" charset="0"/>
                <a:cs typeface="Times New Roman" panose="02020603050405020304" pitchFamily="18" charset="0"/>
              </a:rPr>
              <a:t>Kiểm tra xác thực:</a:t>
            </a: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 </a:t>
            </a:r>
          </a:p>
          <a:p>
            <a:pPr marL="342900" lvl="0" indent="-342900" algn="just">
              <a:lnSpc>
                <a:spcPct val="107000"/>
              </a:lnSpc>
              <a:buFont typeface="Symbol" panose="05050102010706020507" pitchFamily="18" charset="2"/>
              <a:buChar char=""/>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Truy vấn User theo Email bằng </a:t>
            </a:r>
            <a:r>
              <a:rPr lang="en-US" sz="2400" b="1" kern="100">
                <a:effectLst/>
                <a:latin typeface="Times New Roman" panose="02020603050405020304" pitchFamily="18" charset="0"/>
                <a:ea typeface="Calibri" panose="020F0502020204030204" pitchFamily="34" charset="0"/>
                <a:cs typeface="Times New Roman" panose="02020603050405020304" pitchFamily="18" charset="0"/>
              </a:rPr>
              <a:t>Prepared Statement</a:t>
            </a: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lgn="just">
              <a:lnSpc>
                <a:spcPct val="107000"/>
              </a:lnSpc>
              <a:spcAft>
                <a:spcPts val="800"/>
              </a:spcAft>
              <a:buFont typeface="Symbol" panose="05050102010706020507" pitchFamily="18" charset="2"/>
              <a:buChar char=""/>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Dùng password_verify() để so sánh mật khẩu nhập vào với mật khẩu đã băm lưu trong CSDL.</a:t>
            </a:r>
          </a:p>
          <a:p>
            <a:pPr algn="just">
              <a:lnSpc>
                <a:spcPct val="107000"/>
              </a:lnSpc>
              <a:spcAft>
                <a:spcPts val="800"/>
              </a:spcAft>
              <a:buNone/>
            </a:pPr>
            <a:r>
              <a:rPr lang="en-US" sz="2400" b="1" kern="100">
                <a:effectLst/>
                <a:latin typeface="Times New Roman" panose="02020603050405020304" pitchFamily="18" charset="0"/>
                <a:ea typeface="Calibri" panose="020F0502020204030204" pitchFamily="34" charset="0"/>
                <a:cs typeface="Times New Roman" panose="02020603050405020304" pitchFamily="18" charset="0"/>
              </a:rPr>
              <a:t>Quản lý phiên:</a:t>
            </a: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 </a:t>
            </a:r>
          </a:p>
          <a:p>
            <a:pPr marL="342900" lvl="0" indent="-342900" algn="just">
              <a:lnSpc>
                <a:spcPct val="107000"/>
              </a:lnSpc>
              <a:buFont typeface="Symbol" panose="05050102010706020507" pitchFamily="18" charset="2"/>
              <a:buChar char=""/>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Nếu xác thực thành công: Lưu user_id và role vào $_SESSION.</a:t>
            </a:r>
          </a:p>
          <a:p>
            <a:pPr marL="342900" lvl="0" indent="-342900" algn="just">
              <a:lnSpc>
                <a:spcPct val="107000"/>
              </a:lnSpc>
              <a:spcAft>
                <a:spcPts val="800"/>
              </a:spcAft>
              <a:buFont typeface="Symbol" panose="05050102010706020507" pitchFamily="18" charset="2"/>
              <a:buChar char=""/>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Chuyển hướng người dùng đến trang phù hợp (Nhân viên/Quản lý).</a:t>
            </a:r>
          </a:p>
          <a:p>
            <a:pPr algn="just">
              <a:lnSpc>
                <a:spcPct val="107000"/>
              </a:lnSpc>
              <a:spcAft>
                <a:spcPts val="800"/>
              </a:spcAft>
            </a:pPr>
            <a:r>
              <a:rPr lang="en-US" sz="2400" b="1" kern="100">
                <a:effectLst/>
                <a:latin typeface="Times New Roman" panose="02020603050405020304" pitchFamily="18" charset="0"/>
                <a:ea typeface="Calibri" panose="020F0502020204030204" pitchFamily="34" charset="0"/>
                <a:cs typeface="Times New Roman" panose="02020603050405020304" pitchFamily="18" charset="0"/>
              </a:rPr>
              <a:t>Phản hồi:</a:t>
            </a: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 Hiển thị pop-up thông báo lỗi nếu xác thực thất bại.</a:t>
            </a:r>
          </a:p>
        </p:txBody>
      </p:sp>
    </p:spTree>
    <p:extLst>
      <p:ext uri="{BB962C8B-B14F-4D97-AF65-F5344CB8AC3E}">
        <p14:creationId xmlns:p14="http://schemas.microsoft.com/office/powerpoint/2010/main" val="27051457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219">
          <a:extLst>
            <a:ext uri="{FF2B5EF4-FFF2-40B4-BE49-F238E27FC236}">
              <a16:creationId xmlns:a16="http://schemas.microsoft.com/office/drawing/2014/main" id="{A111D69B-5D06-526A-820A-D9FCBEA27434}"/>
            </a:ext>
          </a:extLst>
        </p:cNvPr>
        <p:cNvGrpSpPr/>
        <p:nvPr/>
      </p:nvGrpSpPr>
      <p:grpSpPr>
        <a:xfrm>
          <a:off x="0" y="0"/>
          <a:ext cx="0" cy="0"/>
          <a:chOff x="0" y="0"/>
          <a:chExt cx="0" cy="0"/>
        </a:xfrm>
      </p:grpSpPr>
      <p:sp>
        <p:nvSpPr>
          <p:cNvPr id="4" name="Hộp Văn bản 3">
            <a:extLst>
              <a:ext uri="{FF2B5EF4-FFF2-40B4-BE49-F238E27FC236}">
                <a16:creationId xmlns:a16="http://schemas.microsoft.com/office/drawing/2014/main" id="{6F52220F-5FA1-9320-83DE-5A3EA217DD48}"/>
              </a:ext>
            </a:extLst>
          </p:cNvPr>
          <p:cNvSpPr txBox="1"/>
          <p:nvPr/>
        </p:nvSpPr>
        <p:spPr>
          <a:xfrm>
            <a:off x="1303115" y="7547451"/>
            <a:ext cx="6995035" cy="2554545"/>
          </a:xfrm>
          <a:prstGeom prst="rect">
            <a:avLst/>
          </a:prstGeom>
          <a:noFill/>
        </p:spPr>
        <p:txBody>
          <a:bodyPr wrap="square" rtlCol="0">
            <a:spAutoFit/>
          </a:bodyPr>
          <a:lstStyle/>
          <a:p>
            <a:pPr algn="ctr" defTabSz="1371600">
              <a:buClrTx/>
            </a:pPr>
            <a:r>
              <a:rPr lang="en-US" sz="8000" kern="1200">
                <a:solidFill>
                  <a:schemeClr val="bg2">
                    <a:lumMod val="60000"/>
                    <a:lumOff val="40000"/>
                  </a:schemeClr>
                </a:solidFill>
                <a:latin typeface="Times New Roman" panose="02020603050405020304" pitchFamily="18" charset="0"/>
                <a:ea typeface="+mn-ea"/>
                <a:cs typeface="Times New Roman" panose="02020603050405020304" pitchFamily="18" charset="0"/>
              </a:rPr>
              <a:t>Cập nhật thông tin (nhân viên)</a:t>
            </a:r>
            <a:endParaRPr lang="en-US" sz="8000" kern="1200" dirty="0">
              <a:solidFill>
                <a:schemeClr val="bg2">
                  <a:lumMod val="60000"/>
                  <a:lumOff val="40000"/>
                </a:schemeClr>
              </a:solidFill>
              <a:latin typeface="Times New Roman" panose="02020603050405020304" pitchFamily="18" charset="0"/>
              <a:ea typeface="+mn-ea"/>
              <a:cs typeface="Times New Roman" panose="02020603050405020304" pitchFamily="18" charset="0"/>
            </a:endParaRPr>
          </a:p>
        </p:txBody>
      </p:sp>
      <p:sp>
        <p:nvSpPr>
          <p:cNvPr id="8" name="Hộp Văn bản 7">
            <a:extLst>
              <a:ext uri="{FF2B5EF4-FFF2-40B4-BE49-F238E27FC236}">
                <a16:creationId xmlns:a16="http://schemas.microsoft.com/office/drawing/2014/main" id="{2AA19F7C-4351-CA8A-6FD5-1B3900104462}"/>
              </a:ext>
            </a:extLst>
          </p:cNvPr>
          <p:cNvSpPr txBox="1"/>
          <p:nvPr/>
        </p:nvSpPr>
        <p:spPr>
          <a:xfrm>
            <a:off x="10004610" y="2327342"/>
            <a:ext cx="7826121" cy="5632311"/>
          </a:xfrm>
          <a:prstGeom prst="rect">
            <a:avLst/>
          </a:prstGeom>
          <a:noFill/>
        </p:spPr>
        <p:txBody>
          <a:bodyPr wrap="square">
            <a:spAutoFit/>
          </a:bodyPr>
          <a:lstStyle/>
          <a:p>
            <a:pPr algn="ctr"/>
            <a:r>
              <a:rPr lang="en-US" sz="2400" b="1" i="1">
                <a:latin typeface="Times New Roman" panose="02020603050405020304" pitchFamily="18" charset="0"/>
                <a:cs typeface="Times New Roman" panose="02020603050405020304" pitchFamily="18" charset="0"/>
              </a:rPr>
              <a:t>Mô tả Backend (update-information.php):</a:t>
            </a:r>
            <a:endParaRPr lang="en-US" sz="2400">
              <a:latin typeface="Times New Roman" panose="02020603050405020304" pitchFamily="18" charset="0"/>
              <a:cs typeface="Times New Roman" panose="02020603050405020304" pitchFamily="18" charset="0"/>
            </a:endParaRPr>
          </a:p>
          <a:p>
            <a:pPr algn="just"/>
            <a:r>
              <a:rPr lang="en-US" sz="2400" b="1">
                <a:latin typeface="Times New Roman" panose="02020603050405020304" pitchFamily="18" charset="0"/>
                <a:cs typeface="Times New Roman" panose="02020603050405020304" pitchFamily="18" charset="0"/>
              </a:rPr>
              <a:t>Xác thực truy cập:</a:t>
            </a:r>
            <a:r>
              <a:rPr lang="en-US" sz="2400">
                <a:latin typeface="Times New Roman" panose="02020603050405020304" pitchFamily="18" charset="0"/>
                <a:cs typeface="Times New Roman" panose="02020603050405020304" pitchFamily="18" charset="0"/>
              </a:rPr>
              <a:t> Đảm bảo chỉ nhân viên đã đăng nhập mới có thể truy cập.</a:t>
            </a:r>
          </a:p>
          <a:p>
            <a:pPr algn="just"/>
            <a:r>
              <a:rPr lang="en-US" sz="2400" b="1">
                <a:latin typeface="Times New Roman" panose="02020603050405020304" pitchFamily="18" charset="0"/>
                <a:cs typeface="Times New Roman" panose="02020603050405020304" pitchFamily="18" charset="0"/>
              </a:rPr>
              <a:t>Hiển thị dữ liệu cũ:</a:t>
            </a:r>
            <a:r>
              <a:rPr lang="en-US" sz="2400">
                <a:latin typeface="Times New Roman" panose="02020603050405020304" pitchFamily="18" charset="0"/>
                <a:cs typeface="Times New Roman" panose="02020603050405020304" pitchFamily="18" charset="0"/>
              </a:rPr>
              <a:t> Lấy và hiển thị thông tin hiện tại (tên, ngày sinh) của nhân viên từ CSDL.</a:t>
            </a:r>
          </a:p>
          <a:p>
            <a:pPr algn="just"/>
            <a:r>
              <a:rPr lang="en-US" sz="2400" b="1">
                <a:latin typeface="Times New Roman" panose="02020603050405020304" pitchFamily="18" charset="0"/>
                <a:cs typeface="Times New Roman" panose="02020603050405020304" pitchFamily="18" charset="0"/>
              </a:rPr>
              <a:t>Xử lý cập nhật: </a:t>
            </a:r>
            <a:endParaRPr lang="en-US" sz="2400">
              <a:latin typeface="Times New Roman" panose="02020603050405020304" pitchFamily="18" charset="0"/>
              <a:cs typeface="Times New Roman" panose="02020603050405020304" pitchFamily="18" charset="0"/>
            </a:endParaRPr>
          </a:p>
          <a:p>
            <a:pPr marL="342900" lvl="0" indent="-34290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Nhận Tên mới, Mật khẩu mới (tùy chọn), Xác nhận mật khẩu, Ngày sinh mới từ form.</a:t>
            </a:r>
          </a:p>
          <a:p>
            <a:pPr marL="342900" lvl="0" indent="-34290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Kiểm tra Mật khẩu mới và Xác nhận mật khẩu có khớp nhau.</a:t>
            </a:r>
          </a:p>
          <a:p>
            <a:pPr marL="342900" lvl="0" indent="-342900" algn="just">
              <a:buFont typeface="Arial" panose="020B0604020202020204" pitchFamily="34" charset="0"/>
              <a:buChar char="•"/>
            </a:pPr>
            <a:r>
              <a:rPr lang="en-US" sz="2400" b="1">
                <a:latin typeface="Times New Roman" panose="02020603050405020304" pitchFamily="18" charset="0"/>
                <a:cs typeface="Times New Roman" panose="02020603050405020304" pitchFamily="18" charset="0"/>
              </a:rPr>
              <a:t>Băm mật khẩu</a:t>
            </a:r>
            <a:r>
              <a:rPr lang="en-US" sz="2400">
                <a:latin typeface="Times New Roman" panose="02020603050405020304" pitchFamily="18" charset="0"/>
                <a:cs typeface="Times New Roman" panose="02020603050405020304" pitchFamily="18" charset="0"/>
              </a:rPr>
              <a:t> </a:t>
            </a:r>
            <a:r>
              <a:rPr lang="en-US" sz="2400" b="1">
                <a:latin typeface="Times New Roman" panose="02020603050405020304" pitchFamily="18" charset="0"/>
                <a:cs typeface="Times New Roman" panose="02020603050405020304" pitchFamily="18" charset="0"/>
              </a:rPr>
              <a:t>mới</a:t>
            </a:r>
            <a:r>
              <a:rPr lang="en-US" sz="2400">
                <a:latin typeface="Times New Roman" panose="02020603050405020304" pitchFamily="18" charset="0"/>
                <a:cs typeface="Times New Roman" panose="02020603050405020304" pitchFamily="18" charset="0"/>
              </a:rPr>
              <a:t> (password_hash()) nếu có.</a:t>
            </a:r>
          </a:p>
          <a:p>
            <a:pPr marL="342900" lvl="0" indent="-34290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Sử dụng </a:t>
            </a:r>
            <a:r>
              <a:rPr lang="en-US" sz="2400" b="1">
                <a:latin typeface="Times New Roman" panose="02020603050405020304" pitchFamily="18" charset="0"/>
                <a:cs typeface="Times New Roman" panose="02020603050405020304" pitchFamily="18" charset="0"/>
              </a:rPr>
              <a:t>Prepared Statement</a:t>
            </a:r>
            <a:r>
              <a:rPr lang="en-US" sz="2400">
                <a:latin typeface="Times New Roman" panose="02020603050405020304" pitchFamily="18" charset="0"/>
                <a:cs typeface="Times New Roman" panose="02020603050405020304" pitchFamily="18" charset="0"/>
              </a:rPr>
              <a:t> để cập nhật thông tin vào bảng User dựa trên ID của nhân viên.</a:t>
            </a:r>
          </a:p>
          <a:p>
            <a:pPr algn="just"/>
            <a:r>
              <a:rPr lang="en-US" sz="2400" b="1">
                <a:latin typeface="Times New Roman" panose="02020603050405020304" pitchFamily="18" charset="0"/>
                <a:cs typeface="Times New Roman" panose="02020603050405020304" pitchFamily="18" charset="0"/>
              </a:rPr>
              <a:t>Phản hồi:</a:t>
            </a:r>
            <a:r>
              <a:rPr lang="en-US" sz="2400">
                <a:latin typeface="Times New Roman" panose="02020603050405020304" pitchFamily="18" charset="0"/>
                <a:cs typeface="Times New Roman" panose="02020603050405020304" pitchFamily="18" charset="0"/>
              </a:rPr>
              <a:t> Hiển thị pop-up thông báo thành công hoặc lỗi trên giao diện.</a:t>
            </a:r>
          </a:p>
        </p:txBody>
      </p:sp>
      <p:pic>
        <p:nvPicPr>
          <p:cNvPr id="5" name="Hình ảnh 4">
            <a:extLst>
              <a:ext uri="{FF2B5EF4-FFF2-40B4-BE49-F238E27FC236}">
                <a16:creationId xmlns:a16="http://schemas.microsoft.com/office/drawing/2014/main" id="{A01D366F-A631-F7F6-1096-D43F6567577D}"/>
              </a:ext>
            </a:extLst>
          </p:cNvPr>
          <p:cNvPicPr>
            <a:picLocks noChangeAspect="1"/>
          </p:cNvPicPr>
          <p:nvPr/>
        </p:nvPicPr>
        <p:blipFill>
          <a:blip r:embed="rId3"/>
          <a:stretch>
            <a:fillRect/>
          </a:stretch>
        </p:blipFill>
        <p:spPr>
          <a:xfrm>
            <a:off x="457269" y="2739545"/>
            <a:ext cx="8686729" cy="4807906"/>
          </a:xfrm>
          <a:prstGeom prst="rect">
            <a:avLst/>
          </a:prstGeom>
        </p:spPr>
      </p:pic>
    </p:spTree>
    <p:extLst>
      <p:ext uri="{BB962C8B-B14F-4D97-AF65-F5344CB8AC3E}">
        <p14:creationId xmlns:p14="http://schemas.microsoft.com/office/powerpoint/2010/main" val="33371022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219">
          <a:extLst>
            <a:ext uri="{FF2B5EF4-FFF2-40B4-BE49-F238E27FC236}">
              <a16:creationId xmlns:a16="http://schemas.microsoft.com/office/drawing/2014/main" id="{07B3E4A3-2B04-A537-186F-381BA4D1A0DB}"/>
            </a:ext>
          </a:extLst>
        </p:cNvPr>
        <p:cNvGrpSpPr/>
        <p:nvPr/>
      </p:nvGrpSpPr>
      <p:grpSpPr>
        <a:xfrm>
          <a:off x="0" y="0"/>
          <a:ext cx="0" cy="0"/>
          <a:chOff x="0" y="0"/>
          <a:chExt cx="0" cy="0"/>
        </a:xfrm>
      </p:grpSpPr>
      <p:sp>
        <p:nvSpPr>
          <p:cNvPr id="4" name="Hộp Văn bản 3">
            <a:extLst>
              <a:ext uri="{FF2B5EF4-FFF2-40B4-BE49-F238E27FC236}">
                <a16:creationId xmlns:a16="http://schemas.microsoft.com/office/drawing/2014/main" id="{34B4DA5E-D2B9-5450-5AF6-EA03E82B538B}"/>
              </a:ext>
            </a:extLst>
          </p:cNvPr>
          <p:cNvSpPr txBox="1"/>
          <p:nvPr/>
        </p:nvSpPr>
        <p:spPr>
          <a:xfrm>
            <a:off x="1303018" y="7504057"/>
            <a:ext cx="6995035" cy="2554545"/>
          </a:xfrm>
          <a:prstGeom prst="rect">
            <a:avLst/>
          </a:prstGeom>
          <a:noFill/>
        </p:spPr>
        <p:txBody>
          <a:bodyPr wrap="square" rtlCol="0">
            <a:spAutoFit/>
          </a:bodyPr>
          <a:lstStyle/>
          <a:p>
            <a:pPr algn="ctr" defTabSz="1371600">
              <a:buClrTx/>
            </a:pPr>
            <a:r>
              <a:rPr lang="en-US" sz="8000" kern="1200">
                <a:solidFill>
                  <a:schemeClr val="bg2">
                    <a:lumMod val="60000"/>
                    <a:lumOff val="40000"/>
                  </a:schemeClr>
                </a:solidFill>
                <a:latin typeface="Times New Roman" panose="02020603050405020304" pitchFamily="18" charset="0"/>
                <a:ea typeface="+mn-ea"/>
                <a:cs typeface="Times New Roman" panose="02020603050405020304" pitchFamily="18" charset="0"/>
              </a:rPr>
              <a:t>Danh sách nhân viên (quản lí)</a:t>
            </a:r>
            <a:endParaRPr lang="en-US" sz="8000" kern="1200" dirty="0">
              <a:solidFill>
                <a:schemeClr val="bg2">
                  <a:lumMod val="60000"/>
                  <a:lumOff val="40000"/>
                </a:schemeClr>
              </a:solidFill>
              <a:latin typeface="Times New Roman" panose="02020603050405020304" pitchFamily="18" charset="0"/>
              <a:ea typeface="+mn-ea"/>
              <a:cs typeface="Times New Roman" panose="02020603050405020304" pitchFamily="18" charset="0"/>
            </a:endParaRPr>
          </a:p>
        </p:txBody>
      </p:sp>
      <p:sp>
        <p:nvSpPr>
          <p:cNvPr id="8" name="Hộp Văn bản 7">
            <a:extLst>
              <a:ext uri="{FF2B5EF4-FFF2-40B4-BE49-F238E27FC236}">
                <a16:creationId xmlns:a16="http://schemas.microsoft.com/office/drawing/2014/main" id="{4C561DF4-BDC6-D32F-47AF-09D7C1F42635}"/>
              </a:ext>
            </a:extLst>
          </p:cNvPr>
          <p:cNvSpPr txBox="1"/>
          <p:nvPr/>
        </p:nvSpPr>
        <p:spPr>
          <a:xfrm>
            <a:off x="10004610" y="2512010"/>
            <a:ext cx="7826121" cy="5262979"/>
          </a:xfrm>
          <a:prstGeom prst="rect">
            <a:avLst/>
          </a:prstGeom>
          <a:noFill/>
        </p:spPr>
        <p:txBody>
          <a:bodyPr wrap="square">
            <a:spAutoFit/>
          </a:bodyPr>
          <a:lstStyle/>
          <a:p>
            <a:pPr algn="ctr"/>
            <a:r>
              <a:rPr lang="en-US" sz="2400" b="1" i="1">
                <a:latin typeface="Times New Roman" panose="02020603050405020304" pitchFamily="18" charset="0"/>
                <a:cs typeface="Times New Roman" panose="02020603050405020304" pitchFamily="18" charset="0"/>
              </a:rPr>
              <a:t>Mô tả Backend (employee-list.php):</a:t>
            </a:r>
            <a:r>
              <a:rPr lang="en-US" sz="2400" i="1">
                <a:latin typeface="Times New Roman" panose="02020603050405020304" pitchFamily="18" charset="0"/>
                <a:cs typeface="Times New Roman" panose="02020603050405020304" pitchFamily="18" charset="0"/>
              </a:rPr>
              <a:t> </a:t>
            </a:r>
          </a:p>
          <a:p>
            <a:pPr algn="just"/>
            <a:r>
              <a:rPr lang="en-US" sz="2400" b="1">
                <a:latin typeface="Times New Roman" panose="02020603050405020304" pitchFamily="18" charset="0"/>
                <a:cs typeface="Times New Roman" panose="02020603050405020304" pitchFamily="18" charset="0"/>
              </a:rPr>
              <a:t>Xác thực truy cập:</a:t>
            </a:r>
            <a:r>
              <a:rPr lang="en-US" sz="2400">
                <a:latin typeface="Times New Roman" panose="02020603050405020304" pitchFamily="18" charset="0"/>
                <a:cs typeface="Times New Roman" panose="02020603050405020304" pitchFamily="18" charset="0"/>
              </a:rPr>
              <a:t> Đảm bảo chỉ quản lý đã đăng nhập mới có thể xem.</a:t>
            </a:r>
          </a:p>
          <a:p>
            <a:pPr algn="just"/>
            <a:r>
              <a:rPr lang="en-US" sz="2400" b="1">
                <a:latin typeface="Times New Roman" panose="02020603050405020304" pitchFamily="18" charset="0"/>
                <a:cs typeface="Times New Roman" panose="02020603050405020304" pitchFamily="18" charset="0"/>
              </a:rPr>
              <a:t>Truy vấn dữ liệu: </a:t>
            </a:r>
            <a:endParaRPr lang="en-US" sz="240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Lấy tất cả thông tin nhân viên (User và Employee) từ CSDL.</a:t>
            </a:r>
          </a:p>
          <a:p>
            <a:pPr marL="342900" indent="-34290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Truy vấn riêng các phúc lợi và vi phạm của từng nhân viên.</a:t>
            </a:r>
          </a:p>
          <a:p>
            <a:pPr marL="342900" indent="-34290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Sử dụng </a:t>
            </a:r>
            <a:r>
              <a:rPr lang="en-US" sz="2400" b="1">
                <a:latin typeface="Times New Roman" panose="02020603050405020304" pitchFamily="18" charset="0"/>
                <a:cs typeface="Times New Roman" panose="02020603050405020304" pitchFamily="18" charset="0"/>
              </a:rPr>
              <a:t>Prepared Statements</a:t>
            </a:r>
            <a:r>
              <a:rPr lang="en-US" sz="2400">
                <a:latin typeface="Times New Roman" panose="02020603050405020304" pitchFamily="18" charset="0"/>
                <a:cs typeface="Times New Roman" panose="02020603050405020304" pitchFamily="18" charset="0"/>
              </a:rPr>
              <a:t> cho các truy vấn có tham số.</a:t>
            </a:r>
          </a:p>
          <a:p>
            <a:pPr algn="just"/>
            <a:r>
              <a:rPr lang="en-US" sz="2400" b="1">
                <a:latin typeface="Times New Roman" panose="02020603050405020304" pitchFamily="18" charset="0"/>
                <a:cs typeface="Times New Roman" panose="02020603050405020304" pitchFamily="18" charset="0"/>
              </a:rPr>
              <a:t>Hiển thị: </a:t>
            </a:r>
            <a:endParaRPr lang="en-US" sz="240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Tạo bảng hiển thị danh sách nhân viên với thông tin cơ bản.</a:t>
            </a:r>
          </a:p>
          <a:p>
            <a:pPr marL="342900" indent="-34290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Cung cấp tính năng xem chi tiết thông tin nhân viên (bao gồm phúc lợi, vi phạm) thông qua một modal (pop-up) sử dụng JavaScript.</a:t>
            </a:r>
          </a:p>
        </p:txBody>
      </p:sp>
      <p:pic>
        <p:nvPicPr>
          <p:cNvPr id="3" name="Hình ảnh 2">
            <a:extLst>
              <a:ext uri="{FF2B5EF4-FFF2-40B4-BE49-F238E27FC236}">
                <a16:creationId xmlns:a16="http://schemas.microsoft.com/office/drawing/2014/main" id="{A1DD7154-719A-F728-E2C5-77D61658F297}"/>
              </a:ext>
            </a:extLst>
          </p:cNvPr>
          <p:cNvPicPr>
            <a:picLocks noChangeAspect="1"/>
          </p:cNvPicPr>
          <p:nvPr/>
        </p:nvPicPr>
        <p:blipFill>
          <a:blip r:embed="rId3"/>
          <a:stretch>
            <a:fillRect/>
          </a:stretch>
        </p:blipFill>
        <p:spPr>
          <a:xfrm>
            <a:off x="457269" y="2782943"/>
            <a:ext cx="8686535" cy="4721114"/>
          </a:xfrm>
          <a:prstGeom prst="rect">
            <a:avLst/>
          </a:prstGeom>
        </p:spPr>
      </p:pic>
    </p:spTree>
    <p:extLst>
      <p:ext uri="{BB962C8B-B14F-4D97-AF65-F5344CB8AC3E}">
        <p14:creationId xmlns:p14="http://schemas.microsoft.com/office/powerpoint/2010/main" val="30368185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219">
          <a:extLst>
            <a:ext uri="{FF2B5EF4-FFF2-40B4-BE49-F238E27FC236}">
              <a16:creationId xmlns:a16="http://schemas.microsoft.com/office/drawing/2014/main" id="{0B37B59E-A506-0BD0-B9FA-24FF85E73974}"/>
            </a:ext>
          </a:extLst>
        </p:cNvPr>
        <p:cNvGrpSpPr/>
        <p:nvPr/>
      </p:nvGrpSpPr>
      <p:grpSpPr>
        <a:xfrm>
          <a:off x="0" y="0"/>
          <a:ext cx="0" cy="0"/>
          <a:chOff x="0" y="0"/>
          <a:chExt cx="0" cy="0"/>
        </a:xfrm>
      </p:grpSpPr>
      <p:sp>
        <p:nvSpPr>
          <p:cNvPr id="4" name="Hộp Văn bản 3">
            <a:extLst>
              <a:ext uri="{FF2B5EF4-FFF2-40B4-BE49-F238E27FC236}">
                <a16:creationId xmlns:a16="http://schemas.microsoft.com/office/drawing/2014/main" id="{FEA527B3-C222-B5D1-27D1-1DB35714D3DE}"/>
              </a:ext>
            </a:extLst>
          </p:cNvPr>
          <p:cNvSpPr txBox="1"/>
          <p:nvPr/>
        </p:nvSpPr>
        <p:spPr>
          <a:xfrm>
            <a:off x="1205841" y="7647102"/>
            <a:ext cx="6995035" cy="2554545"/>
          </a:xfrm>
          <a:prstGeom prst="rect">
            <a:avLst/>
          </a:prstGeom>
          <a:noFill/>
        </p:spPr>
        <p:txBody>
          <a:bodyPr wrap="square" rtlCol="0">
            <a:spAutoFit/>
          </a:bodyPr>
          <a:lstStyle/>
          <a:p>
            <a:pPr algn="ctr" defTabSz="1371600">
              <a:buClrTx/>
            </a:pPr>
            <a:r>
              <a:rPr lang="en-US" sz="8000" kern="1200">
                <a:solidFill>
                  <a:schemeClr val="bg2">
                    <a:lumMod val="60000"/>
                    <a:lumOff val="40000"/>
                  </a:schemeClr>
                </a:solidFill>
                <a:latin typeface="Times New Roman" panose="02020603050405020304" pitchFamily="18" charset="0"/>
                <a:ea typeface="+mn-ea"/>
                <a:cs typeface="Times New Roman" panose="02020603050405020304" pitchFamily="18" charset="0"/>
              </a:rPr>
              <a:t>Thêm/xoá nhân viên (quản lí)</a:t>
            </a:r>
            <a:endParaRPr lang="en-US" sz="8000" kern="1200" dirty="0">
              <a:solidFill>
                <a:schemeClr val="bg2">
                  <a:lumMod val="60000"/>
                  <a:lumOff val="40000"/>
                </a:schemeClr>
              </a:solidFill>
              <a:latin typeface="Times New Roman" panose="02020603050405020304" pitchFamily="18" charset="0"/>
              <a:ea typeface="+mn-ea"/>
              <a:cs typeface="Times New Roman" panose="02020603050405020304" pitchFamily="18" charset="0"/>
            </a:endParaRPr>
          </a:p>
        </p:txBody>
      </p:sp>
      <p:sp>
        <p:nvSpPr>
          <p:cNvPr id="8" name="Hộp Văn bản 7">
            <a:extLst>
              <a:ext uri="{FF2B5EF4-FFF2-40B4-BE49-F238E27FC236}">
                <a16:creationId xmlns:a16="http://schemas.microsoft.com/office/drawing/2014/main" id="{C0EB5668-8BFE-CE0E-B850-B3995D2B7E39}"/>
              </a:ext>
            </a:extLst>
          </p:cNvPr>
          <p:cNvSpPr txBox="1"/>
          <p:nvPr/>
        </p:nvSpPr>
        <p:spPr>
          <a:xfrm>
            <a:off x="10199162" y="1773346"/>
            <a:ext cx="7826121" cy="6740307"/>
          </a:xfrm>
          <a:prstGeom prst="rect">
            <a:avLst/>
          </a:prstGeom>
          <a:noFill/>
        </p:spPr>
        <p:txBody>
          <a:bodyPr wrap="square">
            <a:spAutoFit/>
          </a:bodyPr>
          <a:lstStyle/>
          <a:p>
            <a:pPr algn="ctr"/>
            <a:r>
              <a:rPr lang="en-US" sz="2400" b="1" i="1">
                <a:latin typeface="Times New Roman" panose="02020603050405020304" pitchFamily="18" charset="0"/>
                <a:cs typeface="Times New Roman" panose="02020603050405020304" pitchFamily="18" charset="0"/>
              </a:rPr>
              <a:t>Mô tả Backend (add-remove-employee.php):</a:t>
            </a:r>
            <a:r>
              <a:rPr lang="en-US" sz="2400" i="1">
                <a:latin typeface="Times New Roman" panose="02020603050405020304" pitchFamily="18" charset="0"/>
                <a:cs typeface="Times New Roman" panose="02020603050405020304" pitchFamily="18" charset="0"/>
              </a:rPr>
              <a:t> </a:t>
            </a:r>
          </a:p>
          <a:p>
            <a:pPr algn="just"/>
            <a:r>
              <a:rPr lang="en-US" sz="2400" b="1">
                <a:latin typeface="Times New Roman" panose="02020603050405020304" pitchFamily="18" charset="0"/>
                <a:cs typeface="Times New Roman" panose="02020603050405020304" pitchFamily="18" charset="0"/>
              </a:rPr>
              <a:t>Xác thực truy cập:</a:t>
            </a:r>
            <a:r>
              <a:rPr lang="en-US" sz="2400">
                <a:latin typeface="Times New Roman" panose="02020603050405020304" pitchFamily="18" charset="0"/>
                <a:cs typeface="Times New Roman" panose="02020603050405020304" pitchFamily="18" charset="0"/>
              </a:rPr>
              <a:t> Đảm bảo chỉ quản lý đã đăng nhập mới có quyền.</a:t>
            </a:r>
          </a:p>
          <a:p>
            <a:pPr algn="just"/>
            <a:r>
              <a:rPr lang="en-US" sz="2400" b="1">
                <a:latin typeface="Times New Roman" panose="02020603050405020304" pitchFamily="18" charset="0"/>
                <a:cs typeface="Times New Roman" panose="02020603050405020304" pitchFamily="18" charset="0"/>
              </a:rPr>
              <a:t>Thêm nhân viên:</a:t>
            </a:r>
            <a:r>
              <a:rPr lang="en-US" sz="2400">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Nhận thông tin (Tên, Email, Mật khẩu, Ngày sinh, Lương) từ form.</a:t>
            </a:r>
          </a:p>
          <a:p>
            <a:pPr marL="342900" indent="-34290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Xác thực dữ liệu (không rỗng, email duy nhất, </a:t>
            </a:r>
            <a:r>
              <a:rPr lang="en-US" sz="2400" b="1">
                <a:latin typeface="Times New Roman" panose="02020603050405020304" pitchFamily="18" charset="0"/>
                <a:cs typeface="Times New Roman" panose="02020603050405020304" pitchFamily="18" charset="0"/>
              </a:rPr>
              <a:t>băm mật khẩu</a:t>
            </a:r>
            <a:r>
              <a:rPr lang="en-US" sz="240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Tạo ID duy nhất (EP...).</a:t>
            </a:r>
          </a:p>
          <a:p>
            <a:pPr marL="342900" indent="-342900" algn="just">
              <a:buFont typeface="Arial" panose="020B0604020202020204" pitchFamily="34" charset="0"/>
              <a:buChar char="•"/>
            </a:pPr>
            <a:r>
              <a:rPr lang="en-US" sz="2400" b="1">
                <a:latin typeface="Times New Roman" panose="02020603050405020304" pitchFamily="18" charset="0"/>
                <a:cs typeface="Times New Roman" panose="02020603050405020304" pitchFamily="18" charset="0"/>
              </a:rPr>
              <a:t>Sử dụng Transaction:</a:t>
            </a:r>
            <a:r>
              <a:rPr lang="en-US" sz="2400">
                <a:latin typeface="Times New Roman" panose="02020603050405020304" pitchFamily="18" charset="0"/>
                <a:cs typeface="Times New Roman" panose="02020603050405020304" pitchFamily="18" charset="0"/>
              </a:rPr>
              <a:t> Chèn vào cả bảng User và Employee để đảm bảo toàn vẹn dữ liệu.</a:t>
            </a:r>
          </a:p>
          <a:p>
            <a:pPr algn="just"/>
            <a:r>
              <a:rPr lang="en-US" sz="2400" b="1">
                <a:latin typeface="Times New Roman" panose="02020603050405020304" pitchFamily="18" charset="0"/>
                <a:cs typeface="Times New Roman" panose="02020603050405020304" pitchFamily="18" charset="0"/>
              </a:rPr>
              <a:t>Xóa nhân viên:</a:t>
            </a:r>
            <a:r>
              <a:rPr lang="en-US" sz="2400">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Nhận ID nhân viên cần xóa.</a:t>
            </a:r>
          </a:p>
          <a:p>
            <a:pPr marL="342900" indent="-34290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Xóa bản ghi khỏi bảng User (sẽ tự động xóa khỏi Employee, EmployeeWelfares, EmployeeViolations nhờ ON DELETE CASCADE).</a:t>
            </a:r>
          </a:p>
          <a:p>
            <a:pPr algn="just"/>
            <a:r>
              <a:rPr lang="en-US" sz="2400" b="1">
                <a:latin typeface="Times New Roman" panose="02020603050405020304" pitchFamily="18" charset="0"/>
                <a:cs typeface="Times New Roman" panose="02020603050405020304" pitchFamily="18" charset="0"/>
              </a:rPr>
              <a:t>Phản hồi:</a:t>
            </a:r>
            <a:r>
              <a:rPr lang="en-US" sz="2400">
                <a:latin typeface="Times New Roman" panose="02020603050405020304" pitchFamily="18" charset="0"/>
                <a:cs typeface="Times New Roman" panose="02020603050405020304" pitchFamily="18" charset="0"/>
              </a:rPr>
              <a:t> Hiển thị thông báo thành công hoặc lỗi (qua pop-up/JS).</a:t>
            </a:r>
          </a:p>
        </p:txBody>
      </p:sp>
      <p:pic>
        <p:nvPicPr>
          <p:cNvPr id="3" name="Hình ảnh 2">
            <a:extLst>
              <a:ext uri="{FF2B5EF4-FFF2-40B4-BE49-F238E27FC236}">
                <a16:creationId xmlns:a16="http://schemas.microsoft.com/office/drawing/2014/main" id="{74EF32E8-0CA1-6429-5BCC-A1AABBCD273A}"/>
              </a:ext>
            </a:extLst>
          </p:cNvPr>
          <p:cNvPicPr>
            <a:picLocks noChangeAspect="1"/>
          </p:cNvPicPr>
          <p:nvPr/>
        </p:nvPicPr>
        <p:blipFill>
          <a:blip r:embed="rId3"/>
          <a:stretch>
            <a:fillRect/>
          </a:stretch>
        </p:blipFill>
        <p:spPr>
          <a:xfrm>
            <a:off x="262717" y="2639896"/>
            <a:ext cx="8881284" cy="5007206"/>
          </a:xfrm>
          <a:prstGeom prst="rect">
            <a:avLst/>
          </a:prstGeom>
        </p:spPr>
      </p:pic>
    </p:spTree>
    <p:extLst>
      <p:ext uri="{BB962C8B-B14F-4D97-AF65-F5344CB8AC3E}">
        <p14:creationId xmlns:p14="http://schemas.microsoft.com/office/powerpoint/2010/main" val="20536392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219">
          <a:extLst>
            <a:ext uri="{FF2B5EF4-FFF2-40B4-BE49-F238E27FC236}">
              <a16:creationId xmlns:a16="http://schemas.microsoft.com/office/drawing/2014/main" id="{FA24BFF4-2747-AA1A-4612-8ECB89723255}"/>
            </a:ext>
          </a:extLst>
        </p:cNvPr>
        <p:cNvGrpSpPr/>
        <p:nvPr/>
      </p:nvGrpSpPr>
      <p:grpSpPr>
        <a:xfrm>
          <a:off x="0" y="0"/>
          <a:ext cx="0" cy="0"/>
          <a:chOff x="0" y="0"/>
          <a:chExt cx="0" cy="0"/>
        </a:xfrm>
      </p:grpSpPr>
      <p:pic>
        <p:nvPicPr>
          <p:cNvPr id="220" name="Google Shape;220;p21">
            <a:extLst>
              <a:ext uri="{FF2B5EF4-FFF2-40B4-BE49-F238E27FC236}">
                <a16:creationId xmlns:a16="http://schemas.microsoft.com/office/drawing/2014/main" id="{2F6932AE-EC31-CDE2-E538-11569879E9E9}"/>
              </a:ext>
            </a:extLst>
          </p:cNvPr>
          <p:cNvPicPr preferRelativeResize="0"/>
          <p:nvPr/>
        </p:nvPicPr>
        <p:blipFill rotWithShape="1">
          <a:blip r:embed="rId3">
            <a:alphaModFix/>
          </a:blip>
          <a:srcRect l="28734" t="7119" r="28734" b="8528"/>
          <a:stretch/>
        </p:blipFill>
        <p:spPr>
          <a:xfrm>
            <a:off x="9479524" y="1033050"/>
            <a:ext cx="7723351" cy="8616151"/>
          </a:xfrm>
          <a:prstGeom prst="rect">
            <a:avLst/>
          </a:prstGeom>
          <a:noFill/>
          <a:ln>
            <a:noFill/>
          </a:ln>
        </p:spPr>
      </p:pic>
      <p:cxnSp>
        <p:nvCxnSpPr>
          <p:cNvPr id="221" name="Google Shape;221;p21">
            <a:extLst>
              <a:ext uri="{FF2B5EF4-FFF2-40B4-BE49-F238E27FC236}">
                <a16:creationId xmlns:a16="http://schemas.microsoft.com/office/drawing/2014/main" id="{C6045F3D-9294-17DF-5AF9-C8C66DEADD52}"/>
              </a:ext>
            </a:extLst>
          </p:cNvPr>
          <p:cNvCxnSpPr/>
          <p:nvPr/>
        </p:nvCxnSpPr>
        <p:spPr>
          <a:xfrm rot="-5400000">
            <a:off x="2924016" y="5119688"/>
            <a:ext cx="10287000" cy="0"/>
          </a:xfrm>
          <a:prstGeom prst="straightConnector1">
            <a:avLst/>
          </a:prstGeom>
          <a:noFill/>
          <a:ln w="47625" cap="flat" cmpd="sng">
            <a:solidFill>
              <a:srgbClr val="333333"/>
            </a:solidFill>
            <a:prstDash val="solid"/>
            <a:round/>
            <a:headEnd type="none" w="sm" len="sm"/>
            <a:tailEnd type="none" w="sm" len="sm"/>
          </a:ln>
        </p:spPr>
      </p:cxnSp>
      <p:pic>
        <p:nvPicPr>
          <p:cNvPr id="222" name="Google Shape;222;p21">
            <a:extLst>
              <a:ext uri="{FF2B5EF4-FFF2-40B4-BE49-F238E27FC236}">
                <a16:creationId xmlns:a16="http://schemas.microsoft.com/office/drawing/2014/main" id="{61AB8BAB-3C6F-7646-E0C9-EB22B7DDEE97}"/>
              </a:ext>
            </a:extLst>
          </p:cNvPr>
          <p:cNvPicPr preferRelativeResize="0"/>
          <p:nvPr/>
        </p:nvPicPr>
        <p:blipFill rotWithShape="1">
          <a:blip r:embed="rId4">
            <a:alphaModFix/>
          </a:blip>
          <a:srcRect/>
          <a:stretch/>
        </p:blipFill>
        <p:spPr>
          <a:xfrm rot="-1791993">
            <a:off x="16413268" y="2543857"/>
            <a:ext cx="1434317" cy="1619865"/>
          </a:xfrm>
          <a:prstGeom prst="rect">
            <a:avLst/>
          </a:prstGeom>
          <a:noFill/>
          <a:ln>
            <a:noFill/>
          </a:ln>
        </p:spPr>
      </p:pic>
      <p:sp>
        <p:nvSpPr>
          <p:cNvPr id="2" name="Google Shape;451;p32">
            <a:extLst>
              <a:ext uri="{FF2B5EF4-FFF2-40B4-BE49-F238E27FC236}">
                <a16:creationId xmlns:a16="http://schemas.microsoft.com/office/drawing/2014/main" id="{A635BEB0-0F32-1867-5CBD-448FD45F8763}"/>
              </a:ext>
            </a:extLst>
          </p:cNvPr>
          <p:cNvSpPr txBox="1"/>
          <p:nvPr/>
        </p:nvSpPr>
        <p:spPr>
          <a:xfrm>
            <a:off x="1085125" y="3481506"/>
            <a:ext cx="5556087" cy="3323987"/>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8000" b="1" i="0" u="none" strike="noStrike" cap="none">
                <a:solidFill>
                  <a:srgbClr val="7030A0"/>
                </a:solidFill>
                <a:latin typeface="Times New Roman" panose="02020603050405020304" pitchFamily="18" charset="0"/>
                <a:ea typeface="Ubuntu"/>
                <a:cs typeface="Times New Roman" panose="02020603050405020304" pitchFamily="18" charset="0"/>
                <a:sym typeface="Ubuntu"/>
              </a:rPr>
              <a:t>Chương 4: Kết quả thực hiện</a:t>
            </a:r>
            <a:endParaRPr sz="800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42642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219">
          <a:extLst>
            <a:ext uri="{FF2B5EF4-FFF2-40B4-BE49-F238E27FC236}">
              <a16:creationId xmlns:a16="http://schemas.microsoft.com/office/drawing/2014/main" id="{291DE8F6-AEBA-CACF-AE0A-A7B8C3755934}"/>
            </a:ext>
          </a:extLst>
        </p:cNvPr>
        <p:cNvGrpSpPr/>
        <p:nvPr/>
      </p:nvGrpSpPr>
      <p:grpSpPr>
        <a:xfrm>
          <a:off x="0" y="0"/>
          <a:ext cx="0" cy="0"/>
          <a:chOff x="0" y="0"/>
          <a:chExt cx="0" cy="0"/>
        </a:xfrm>
      </p:grpSpPr>
      <p:sp>
        <p:nvSpPr>
          <p:cNvPr id="2" name="Google Shape;451;p32">
            <a:extLst>
              <a:ext uri="{FF2B5EF4-FFF2-40B4-BE49-F238E27FC236}">
                <a16:creationId xmlns:a16="http://schemas.microsoft.com/office/drawing/2014/main" id="{F497E76C-3626-37CC-3BB7-C15AAE1208F6}"/>
              </a:ext>
            </a:extLst>
          </p:cNvPr>
          <p:cNvSpPr txBox="1"/>
          <p:nvPr/>
        </p:nvSpPr>
        <p:spPr>
          <a:xfrm>
            <a:off x="2942862" y="852606"/>
            <a:ext cx="12402275" cy="609398"/>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4400" b="1" i="0" u="none" strike="noStrike" cap="none">
                <a:solidFill>
                  <a:srgbClr val="7030A0"/>
                </a:solidFill>
                <a:latin typeface="Times New Roman" panose="02020603050405020304" pitchFamily="18" charset="0"/>
                <a:ea typeface="Ubuntu"/>
                <a:cs typeface="Times New Roman" panose="02020603050405020304" pitchFamily="18" charset="0"/>
                <a:sym typeface="Ubuntu"/>
              </a:rPr>
              <a:t>4.1. Các chức năng đã triển khai &amp; Liên kết CSDL</a:t>
            </a:r>
            <a:endParaRPr sz="4400">
              <a:solidFill>
                <a:srgbClr val="7030A0"/>
              </a:solidFill>
              <a:latin typeface="Times New Roman" panose="02020603050405020304" pitchFamily="18" charset="0"/>
              <a:cs typeface="Times New Roman" panose="02020603050405020304" pitchFamily="18" charset="0"/>
            </a:endParaRPr>
          </a:p>
        </p:txBody>
      </p:sp>
      <p:sp>
        <p:nvSpPr>
          <p:cNvPr id="5" name="Hộp Văn bản 4">
            <a:extLst>
              <a:ext uri="{FF2B5EF4-FFF2-40B4-BE49-F238E27FC236}">
                <a16:creationId xmlns:a16="http://schemas.microsoft.com/office/drawing/2014/main" id="{643D4266-CE37-9828-A7AE-C0F7850FC6C5}"/>
              </a:ext>
            </a:extLst>
          </p:cNvPr>
          <p:cNvSpPr txBox="1"/>
          <p:nvPr/>
        </p:nvSpPr>
        <p:spPr>
          <a:xfrm>
            <a:off x="12607047" y="1896456"/>
            <a:ext cx="5226735" cy="6494085"/>
          </a:xfrm>
          <a:prstGeom prst="rect">
            <a:avLst/>
          </a:prstGeom>
          <a:noFill/>
        </p:spPr>
        <p:txBody>
          <a:bodyPr wrap="square">
            <a:spAutoFit/>
          </a:bodyPr>
          <a:lstStyle/>
          <a:p>
            <a:pPr algn="just"/>
            <a:r>
              <a:rPr lang="en-US" sz="3200" b="1" i="1">
                <a:latin typeface="Times New Roman" panose="02020603050405020304" pitchFamily="18" charset="0"/>
                <a:cs typeface="Times New Roman" panose="02020603050405020304" pitchFamily="18" charset="0"/>
              </a:rPr>
              <a:t>Chức năng chính:</a:t>
            </a:r>
            <a:r>
              <a:rPr lang="en-US" sz="3200" i="1">
                <a:latin typeface="Times New Roman" panose="02020603050405020304" pitchFamily="18" charset="0"/>
                <a:cs typeface="Times New Roman" panose="02020603050405020304" pitchFamily="18" charset="0"/>
              </a:rPr>
              <a:t> </a:t>
            </a:r>
            <a:r>
              <a:rPr lang="en-US" sz="3200">
                <a:latin typeface="Times New Roman" panose="02020603050405020304" pitchFamily="18" charset="0"/>
                <a:cs typeface="Times New Roman" panose="02020603050405020304" pitchFamily="18" charset="0"/>
              </a:rPr>
              <a:t>Đăng ký, Đăng nhập, Cập nhật thông tin, Quản lý nhân viên (Xem, Thêm, Xóa). </a:t>
            </a:r>
          </a:p>
          <a:p>
            <a:pPr algn="just"/>
            <a:r>
              <a:rPr lang="en-US" sz="3200" b="1" i="1">
                <a:latin typeface="Times New Roman" panose="02020603050405020304" pitchFamily="18" charset="0"/>
                <a:cs typeface="Times New Roman" panose="02020603050405020304" pitchFamily="18" charset="0"/>
              </a:rPr>
              <a:t>Nhất quán CSDL: </a:t>
            </a:r>
            <a:endParaRPr lang="en-US" sz="3200" i="1">
              <a:latin typeface="Times New Roman" panose="02020603050405020304" pitchFamily="18" charset="0"/>
              <a:cs typeface="Times New Roman" panose="02020603050405020304" pitchFamily="18" charset="0"/>
            </a:endParaRPr>
          </a:p>
          <a:p>
            <a:pPr marL="342900" lvl="0" indent="-342900" algn="just">
              <a:buFont typeface="Arial" panose="020B0604020202020204" pitchFamily="34" charset="0"/>
              <a:buChar char="•"/>
            </a:pPr>
            <a:r>
              <a:rPr lang="en-US" sz="3200">
                <a:latin typeface="Times New Roman" panose="02020603050405020304" pitchFamily="18" charset="0"/>
                <a:cs typeface="Times New Roman" panose="02020603050405020304" pitchFamily="18" charset="0"/>
              </a:rPr>
              <a:t>Triển khai theo ERD với PHP và MySQL.</a:t>
            </a:r>
          </a:p>
          <a:p>
            <a:pPr marL="342900" lvl="0" indent="-342900" algn="just">
              <a:buFont typeface="Arial" panose="020B0604020202020204" pitchFamily="34" charset="0"/>
              <a:buChar char="•"/>
            </a:pPr>
            <a:r>
              <a:rPr lang="en-US" sz="3200">
                <a:latin typeface="Times New Roman" panose="02020603050405020304" pitchFamily="18" charset="0"/>
                <a:cs typeface="Times New Roman" panose="02020603050405020304" pitchFamily="18" charset="0"/>
              </a:rPr>
              <a:t>Dữ liệu nhập/cập nhật lưu chính xác vào các bảng User, Employee...</a:t>
            </a:r>
          </a:p>
          <a:p>
            <a:pPr marL="342900" lvl="0" indent="-342900" algn="just">
              <a:buFont typeface="Arial" panose="020B0604020202020204" pitchFamily="34" charset="0"/>
              <a:buChar char="•"/>
            </a:pPr>
            <a:r>
              <a:rPr lang="en-US" sz="3200">
                <a:latin typeface="Times New Roman" panose="02020603050405020304" pitchFamily="18" charset="0"/>
                <a:cs typeface="Times New Roman" panose="02020603050405020304" pitchFamily="18" charset="0"/>
              </a:rPr>
              <a:t>Sử dụng ON DELETE CASCADE đảm bảo toàn vẹn dữ liệu khi xóa.</a:t>
            </a:r>
          </a:p>
        </p:txBody>
      </p:sp>
      <p:pic>
        <p:nvPicPr>
          <p:cNvPr id="10" name="Hình ảnh 9">
            <a:extLst>
              <a:ext uri="{FF2B5EF4-FFF2-40B4-BE49-F238E27FC236}">
                <a16:creationId xmlns:a16="http://schemas.microsoft.com/office/drawing/2014/main" id="{3C891DFF-2B48-C4BB-97C9-45B4148F203F}"/>
              </a:ext>
            </a:extLst>
          </p:cNvPr>
          <p:cNvPicPr>
            <a:picLocks noChangeAspect="1"/>
          </p:cNvPicPr>
          <p:nvPr/>
        </p:nvPicPr>
        <p:blipFill>
          <a:blip r:embed="rId3"/>
          <a:stretch>
            <a:fillRect/>
          </a:stretch>
        </p:blipFill>
        <p:spPr>
          <a:xfrm>
            <a:off x="454218" y="2172380"/>
            <a:ext cx="11207367" cy="5942239"/>
          </a:xfrm>
          <a:prstGeom prst="rect">
            <a:avLst/>
          </a:prstGeom>
        </p:spPr>
      </p:pic>
    </p:spTree>
    <p:extLst>
      <p:ext uri="{BB962C8B-B14F-4D97-AF65-F5344CB8AC3E}">
        <p14:creationId xmlns:p14="http://schemas.microsoft.com/office/powerpoint/2010/main" val="21025799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219">
          <a:extLst>
            <a:ext uri="{FF2B5EF4-FFF2-40B4-BE49-F238E27FC236}">
              <a16:creationId xmlns:a16="http://schemas.microsoft.com/office/drawing/2014/main" id="{5C209056-8A3F-4699-AD76-8B91D8948706}"/>
            </a:ext>
          </a:extLst>
        </p:cNvPr>
        <p:cNvGrpSpPr/>
        <p:nvPr/>
      </p:nvGrpSpPr>
      <p:grpSpPr>
        <a:xfrm>
          <a:off x="0" y="0"/>
          <a:ext cx="0" cy="0"/>
          <a:chOff x="0" y="0"/>
          <a:chExt cx="0" cy="0"/>
        </a:xfrm>
      </p:grpSpPr>
      <p:sp>
        <p:nvSpPr>
          <p:cNvPr id="2" name="Google Shape;451;p32">
            <a:extLst>
              <a:ext uri="{FF2B5EF4-FFF2-40B4-BE49-F238E27FC236}">
                <a16:creationId xmlns:a16="http://schemas.microsoft.com/office/drawing/2014/main" id="{F2D5D0A9-55EF-29C1-E6F7-83BBD5B52BF3}"/>
              </a:ext>
            </a:extLst>
          </p:cNvPr>
          <p:cNvSpPr txBox="1"/>
          <p:nvPr/>
        </p:nvSpPr>
        <p:spPr>
          <a:xfrm>
            <a:off x="2942862" y="852606"/>
            <a:ext cx="12402275" cy="609398"/>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vi-VN" sz="4400" b="1" i="0" u="none" strike="noStrike" cap="none">
                <a:solidFill>
                  <a:srgbClr val="7030A0"/>
                </a:solidFill>
                <a:latin typeface="Times New Roman" panose="02020603050405020304" pitchFamily="18" charset="0"/>
                <a:ea typeface="Ubuntu"/>
                <a:cs typeface="Times New Roman" panose="02020603050405020304" pitchFamily="18" charset="0"/>
                <a:sym typeface="Ubuntu"/>
              </a:rPr>
              <a:t>4.2. Gỡ rối và Cơ chế bắt lỗi</a:t>
            </a:r>
            <a:endParaRPr sz="4400">
              <a:solidFill>
                <a:srgbClr val="7030A0"/>
              </a:solidFill>
              <a:latin typeface="Times New Roman" panose="02020603050405020304" pitchFamily="18" charset="0"/>
              <a:cs typeface="Times New Roman" panose="02020603050405020304" pitchFamily="18" charset="0"/>
            </a:endParaRPr>
          </a:p>
        </p:txBody>
      </p:sp>
      <p:sp>
        <p:nvSpPr>
          <p:cNvPr id="4" name="Hộp Văn bản 3">
            <a:extLst>
              <a:ext uri="{FF2B5EF4-FFF2-40B4-BE49-F238E27FC236}">
                <a16:creationId xmlns:a16="http://schemas.microsoft.com/office/drawing/2014/main" id="{34A5132F-71E9-3305-AE8B-33EDAE8D45A4}"/>
              </a:ext>
            </a:extLst>
          </p:cNvPr>
          <p:cNvSpPr txBox="1"/>
          <p:nvPr/>
        </p:nvSpPr>
        <p:spPr>
          <a:xfrm>
            <a:off x="800099" y="2142677"/>
            <a:ext cx="7886701" cy="6001643"/>
          </a:xfrm>
          <a:prstGeom prst="rect">
            <a:avLst/>
          </a:prstGeom>
          <a:noFill/>
        </p:spPr>
        <p:txBody>
          <a:bodyPr wrap="square">
            <a:spAutoFit/>
          </a:bodyPr>
          <a:lstStyle/>
          <a:p>
            <a:pPr algn="just"/>
            <a:r>
              <a:rPr lang="en-US" sz="3200" b="1" i="1">
                <a:latin typeface="Times New Roman" panose="02020603050405020304" pitchFamily="18" charset="0"/>
                <a:cs typeface="Times New Roman" panose="02020603050405020304" pitchFamily="18" charset="0"/>
              </a:rPr>
              <a:t>Mục đích: </a:t>
            </a:r>
            <a:r>
              <a:rPr lang="en-US" sz="3200">
                <a:latin typeface="Times New Roman" panose="02020603050405020304" pitchFamily="18" charset="0"/>
                <a:cs typeface="Times New Roman" panose="02020603050405020304" pitchFamily="18" charset="0"/>
              </a:rPr>
              <a:t>Đảm bảo hệ thống ổn định và thân thiện người dùng. </a:t>
            </a:r>
          </a:p>
          <a:p>
            <a:pPr algn="just"/>
            <a:r>
              <a:rPr lang="en-US" sz="3200" b="1" i="1">
                <a:latin typeface="Times New Roman" panose="02020603050405020304" pitchFamily="18" charset="0"/>
                <a:cs typeface="Times New Roman" panose="02020603050405020304" pitchFamily="18" charset="0"/>
              </a:rPr>
              <a:t>Cơ chế bắt lỗi: </a:t>
            </a:r>
          </a:p>
          <a:p>
            <a:pPr marL="457200" lvl="0" indent="-457200" algn="just">
              <a:buFont typeface="Arial" panose="020B0604020202020204" pitchFamily="34" charset="0"/>
              <a:buChar char="•"/>
            </a:pPr>
            <a:r>
              <a:rPr lang="en-US" sz="3200">
                <a:latin typeface="Times New Roman" panose="02020603050405020304" pitchFamily="18" charset="0"/>
                <a:cs typeface="Times New Roman" panose="02020603050405020304" pitchFamily="18" charset="0"/>
              </a:rPr>
              <a:t>Kết nối CSDL: Kiểm tra và thông báo lỗi kết nối ("Hệ thống đang bảo trì").</a:t>
            </a:r>
          </a:p>
          <a:p>
            <a:pPr marL="457200" lvl="0" indent="-457200" algn="just">
              <a:buFont typeface="Arial" panose="020B0604020202020204" pitchFamily="34" charset="0"/>
              <a:buChar char="•"/>
            </a:pPr>
            <a:r>
              <a:rPr lang="en-US" sz="3200">
                <a:latin typeface="Times New Roman" panose="02020603050405020304" pitchFamily="18" charset="0"/>
                <a:cs typeface="Times New Roman" panose="02020603050405020304" pitchFamily="18" charset="0"/>
              </a:rPr>
              <a:t>Xác thực dữ liệu: Kiểm tra rỗng, định dạng, khớp mật khẩu, email trùng lặp.</a:t>
            </a:r>
          </a:p>
          <a:p>
            <a:pPr marL="457200" lvl="0" indent="-457200" algn="just">
              <a:buFont typeface="Arial" panose="020B0604020202020204" pitchFamily="34" charset="0"/>
              <a:buChar char="•"/>
            </a:pPr>
            <a:r>
              <a:rPr lang="en-US" sz="3200">
                <a:latin typeface="Times New Roman" panose="02020603050405020304" pitchFamily="18" charset="0"/>
                <a:cs typeface="Times New Roman" panose="02020603050405020304" pitchFamily="18" charset="0"/>
              </a:rPr>
              <a:t>Lỗi nghiệp vụ/SQL: Phát hiện lỗi truy vấn (qua </a:t>
            </a:r>
            <a:r>
              <a:rPr lang="en-US" sz="3200" b="1">
                <a:latin typeface="Times New Roman" panose="02020603050405020304" pitchFamily="18" charset="0"/>
                <a:cs typeface="Times New Roman" panose="02020603050405020304" pitchFamily="18" charset="0"/>
              </a:rPr>
              <a:t>Prepared Statements</a:t>
            </a:r>
            <a:r>
              <a:rPr lang="en-US" sz="3200">
                <a:latin typeface="Times New Roman" panose="02020603050405020304" pitchFamily="18" charset="0"/>
                <a:cs typeface="Times New Roman" panose="02020603050405020304" pitchFamily="18" charset="0"/>
              </a:rPr>
              <a:t>), hiển thị cảnh báo alert() rõ ràng.</a:t>
            </a:r>
          </a:p>
          <a:p>
            <a:pPr algn="just"/>
            <a:r>
              <a:rPr lang="en-US" sz="3200" b="1" i="1">
                <a:latin typeface="Times New Roman" panose="02020603050405020304" pitchFamily="18" charset="0"/>
                <a:cs typeface="Times New Roman" panose="02020603050405020304" pitchFamily="18" charset="0"/>
              </a:rPr>
              <a:t>Kỹ thuật gỡ rối: </a:t>
            </a:r>
            <a:r>
              <a:rPr lang="en-US" sz="3200">
                <a:latin typeface="Times New Roman" panose="02020603050405020304" pitchFamily="18" charset="0"/>
                <a:cs typeface="Times New Roman" panose="02020603050405020304" pitchFamily="18" charset="0"/>
              </a:rPr>
              <a:t>Sử dụng display_errors và error_log() để theo dõi lỗi.</a:t>
            </a:r>
          </a:p>
        </p:txBody>
      </p:sp>
      <p:pic>
        <p:nvPicPr>
          <p:cNvPr id="3074" name="Picture 2" descr="Hiểu sâu về Prepared Statement. Có nhiều cách để tối ưu hệ thống nhưng… |  by Thinh Dang | ZaloPay Engineering | Medium">
            <a:extLst>
              <a:ext uri="{FF2B5EF4-FFF2-40B4-BE49-F238E27FC236}">
                <a16:creationId xmlns:a16="http://schemas.microsoft.com/office/drawing/2014/main" id="{D0261569-DEE8-0C66-7DB6-0F2A88F6C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0282" y="3142567"/>
            <a:ext cx="8257619" cy="4001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458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130"/>
        <p:cNvGrpSpPr/>
        <p:nvPr/>
      </p:nvGrpSpPr>
      <p:grpSpPr>
        <a:xfrm>
          <a:off x="0" y="0"/>
          <a:ext cx="0" cy="0"/>
          <a:chOff x="0" y="0"/>
          <a:chExt cx="0" cy="0"/>
        </a:xfrm>
      </p:grpSpPr>
      <p:sp>
        <p:nvSpPr>
          <p:cNvPr id="135" name="Google Shape;135;p16"/>
          <p:cNvSpPr txBox="1"/>
          <p:nvPr/>
        </p:nvSpPr>
        <p:spPr>
          <a:xfrm>
            <a:off x="1403124" y="866538"/>
            <a:ext cx="11472506" cy="1430905"/>
          </a:xfrm>
          <a:prstGeom prst="rect">
            <a:avLst/>
          </a:prstGeom>
          <a:noFill/>
          <a:ln>
            <a:noFill/>
          </a:ln>
        </p:spPr>
        <p:txBody>
          <a:bodyPr spcFirstLastPara="1" wrap="square" lIns="0" tIns="0" rIns="0" bIns="0" anchor="t" anchorCtr="0">
            <a:spAutoFit/>
          </a:bodyPr>
          <a:lstStyle/>
          <a:p>
            <a:pPr marL="0" marR="0" lvl="0" indent="0" algn="ctr" rtl="0">
              <a:lnSpc>
                <a:spcPct val="111997"/>
              </a:lnSpc>
              <a:spcBef>
                <a:spcPts val="0"/>
              </a:spcBef>
              <a:spcAft>
                <a:spcPts val="0"/>
              </a:spcAft>
              <a:buNone/>
            </a:pPr>
            <a:r>
              <a:rPr lang="en-US" sz="8000" b="1">
                <a:solidFill>
                  <a:srgbClr val="F28383"/>
                </a:solidFill>
                <a:latin typeface="Times New Roman" panose="02020603050405020304" pitchFamily="18" charset="0"/>
                <a:ea typeface="Ubuntu"/>
                <a:cs typeface="Times New Roman" panose="02020603050405020304" pitchFamily="18" charset="0"/>
                <a:sym typeface="Ubuntu"/>
              </a:rPr>
              <a:t>Các c</a:t>
            </a:r>
            <a:r>
              <a:rPr lang="en-US" sz="8000" b="1" i="0" u="none" strike="noStrike" cap="none">
                <a:solidFill>
                  <a:srgbClr val="F28383"/>
                </a:solidFill>
                <a:latin typeface="Times New Roman" panose="02020603050405020304" pitchFamily="18" charset="0"/>
                <a:ea typeface="Ubuntu"/>
                <a:cs typeface="Times New Roman" panose="02020603050405020304" pitchFamily="18" charset="0"/>
                <a:sym typeface="Ubuntu"/>
              </a:rPr>
              <a:t>ông cụ trao đổi</a:t>
            </a:r>
            <a:endParaRPr sz="8000">
              <a:solidFill>
                <a:srgbClr val="F28383"/>
              </a:solidFill>
              <a:latin typeface="Times New Roman" panose="02020603050405020304" pitchFamily="18" charset="0"/>
              <a:cs typeface="Times New Roman" panose="02020603050405020304" pitchFamily="18" charset="0"/>
            </a:endParaRPr>
          </a:p>
        </p:txBody>
      </p:sp>
      <p:pic>
        <p:nvPicPr>
          <p:cNvPr id="137" name="Google Shape;137;p16"/>
          <p:cNvPicPr preferRelativeResize="0"/>
          <p:nvPr/>
        </p:nvPicPr>
        <p:blipFill rotWithShape="1">
          <a:blip r:embed="rId3">
            <a:alphaModFix/>
          </a:blip>
          <a:srcRect l="28985" t="8395" r="28989" b="10409"/>
          <a:stretch/>
        </p:blipFill>
        <p:spPr>
          <a:xfrm>
            <a:off x="12482556" y="3682861"/>
            <a:ext cx="5720074" cy="6216350"/>
          </a:xfrm>
          <a:prstGeom prst="rect">
            <a:avLst/>
          </a:prstGeom>
          <a:noFill/>
          <a:ln>
            <a:noFill/>
          </a:ln>
        </p:spPr>
      </p:pic>
      <p:grpSp>
        <p:nvGrpSpPr>
          <p:cNvPr id="3" name="Nhóm 2">
            <a:extLst>
              <a:ext uri="{FF2B5EF4-FFF2-40B4-BE49-F238E27FC236}">
                <a16:creationId xmlns:a16="http://schemas.microsoft.com/office/drawing/2014/main" id="{7B94BD1F-CB8C-1A22-F2FC-7B8FA641447F}"/>
              </a:ext>
            </a:extLst>
          </p:cNvPr>
          <p:cNvGrpSpPr/>
          <p:nvPr/>
        </p:nvGrpSpPr>
        <p:grpSpPr>
          <a:xfrm>
            <a:off x="669063" y="2628398"/>
            <a:ext cx="12940628" cy="4523513"/>
            <a:chOff x="669062" y="2697424"/>
            <a:chExt cx="12940628" cy="4523513"/>
          </a:xfrm>
        </p:grpSpPr>
        <p:grpSp>
          <p:nvGrpSpPr>
            <p:cNvPr id="131" name="Google Shape;131;p16"/>
            <p:cNvGrpSpPr/>
            <p:nvPr/>
          </p:nvGrpSpPr>
          <p:grpSpPr>
            <a:xfrm>
              <a:off x="669062" y="2697424"/>
              <a:ext cx="12940628" cy="4523513"/>
              <a:chOff x="-90056" y="-47625"/>
              <a:chExt cx="3417660" cy="1300236"/>
            </a:xfrm>
          </p:grpSpPr>
          <p:sp>
            <p:nvSpPr>
              <p:cNvPr id="132" name="Google Shape;132;p16"/>
              <p:cNvSpPr/>
              <p:nvPr/>
            </p:nvSpPr>
            <p:spPr>
              <a:xfrm>
                <a:off x="-90056" y="2632"/>
                <a:ext cx="3417660" cy="1249979"/>
              </a:xfrm>
              <a:custGeom>
                <a:avLst/>
                <a:gdLst/>
                <a:ahLst/>
                <a:cxnLst/>
                <a:rect l="l" t="t" r="r" b="b"/>
                <a:pathLst>
                  <a:path w="3417660" h="1396709" extrusionOk="0">
                    <a:moveTo>
                      <a:pt x="0" y="0"/>
                    </a:moveTo>
                    <a:lnTo>
                      <a:pt x="3417660" y="0"/>
                    </a:lnTo>
                    <a:lnTo>
                      <a:pt x="3417660" y="1396709"/>
                    </a:lnTo>
                    <a:lnTo>
                      <a:pt x="0" y="1396709"/>
                    </a:lnTo>
                    <a:close/>
                  </a:path>
                </a:pathLst>
              </a:custGeom>
              <a:solidFill>
                <a:srgbClr val="000000">
                  <a:alpha val="0"/>
                </a:srgbClr>
              </a:solidFill>
              <a:ln w="38100" cap="flat" cmpd="sng">
                <a:solidFill>
                  <a:srgbClr val="333333"/>
                </a:solidFill>
                <a:prstDash val="solid"/>
                <a:round/>
                <a:headEnd type="none" w="sm" len="sm"/>
                <a:tailEnd type="none" w="sm" len="sm"/>
              </a:ln>
            </p:spPr>
            <p:txBody>
              <a:bodyPr/>
              <a:lstStyle/>
              <a:p>
                <a:endParaRPr lang="en-US"/>
              </a:p>
            </p:txBody>
          </p:sp>
          <p:sp>
            <p:nvSpPr>
              <p:cNvPr id="133" name="Google Shape;133;p1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l"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Hộp Văn bản 1">
              <a:extLst>
                <a:ext uri="{FF2B5EF4-FFF2-40B4-BE49-F238E27FC236}">
                  <a16:creationId xmlns:a16="http://schemas.microsoft.com/office/drawing/2014/main" id="{0747058E-8696-CD3E-D33A-E28FF4D3C7E4}"/>
                </a:ext>
              </a:extLst>
            </p:cNvPr>
            <p:cNvSpPr txBox="1"/>
            <p:nvPr/>
          </p:nvSpPr>
          <p:spPr>
            <a:xfrm>
              <a:off x="1255424" y="3262359"/>
              <a:ext cx="11767904" cy="3554819"/>
            </a:xfrm>
            <a:prstGeom prst="rect">
              <a:avLst/>
            </a:prstGeom>
            <a:noFill/>
          </p:spPr>
          <p:txBody>
            <a:bodyPr wrap="square" rtlCol="0">
              <a:spAutoFit/>
            </a:bodyPr>
            <a:lstStyle/>
            <a:p>
              <a:pPr marL="685800" indent="-685800" algn="just">
                <a:buFontTx/>
                <a:buChar char="-"/>
              </a:pPr>
              <a:r>
                <a:rPr lang="en-US" sz="4400" b="1">
                  <a:solidFill>
                    <a:srgbClr val="9900CC"/>
                  </a:solidFill>
                  <a:latin typeface="Times New Roman" panose="02020603050405020304" pitchFamily="18" charset="0"/>
                  <a:cs typeface="Times New Roman" panose="02020603050405020304" pitchFamily="18" charset="0"/>
                </a:rPr>
                <a:t>Mes</a:t>
              </a:r>
              <a:r>
                <a:rPr lang="en-US" sz="4400">
                  <a:latin typeface="Times New Roman" panose="02020603050405020304" pitchFamily="18" charset="0"/>
                  <a:cs typeface="Times New Roman" panose="02020603050405020304" pitchFamily="18" charset="0"/>
                </a:rPr>
                <a:t>: Thực hiện các cuộc họp lên kế hoạch và báo cáo tiến độ công việc.</a:t>
              </a:r>
            </a:p>
            <a:p>
              <a:pPr marL="685800" indent="-685800" algn="just">
                <a:buFontTx/>
                <a:buChar char="-"/>
              </a:pPr>
              <a:r>
                <a:rPr lang="en-US" sz="4400" b="1">
                  <a:latin typeface="Times New Roman" panose="02020603050405020304" pitchFamily="18" charset="0"/>
                  <a:cs typeface="Times New Roman" panose="02020603050405020304" pitchFamily="18" charset="0"/>
                </a:rPr>
                <a:t>Github</a:t>
              </a:r>
              <a:r>
                <a:rPr lang="en-US" sz="4400">
                  <a:latin typeface="Times New Roman" panose="02020603050405020304" pitchFamily="18" charset="0"/>
                  <a:cs typeface="Times New Roman" panose="02020603050405020304" pitchFamily="18" charset="0"/>
                </a:rPr>
                <a:t>: </a:t>
              </a:r>
              <a:r>
                <a:rPr lang="vi-VN" sz="4400">
                  <a:latin typeface="Times New Roman" panose="02020603050405020304" pitchFamily="18" charset="0"/>
                  <a:cs typeface="Times New Roman" panose="02020603050405020304" pitchFamily="18" charset="0"/>
                </a:rPr>
                <a:t>Công cụ quản lí dự án, lưu trữ code.​</a:t>
              </a:r>
              <a:endParaRPr lang="en-US" sz="4400">
                <a:latin typeface="Times New Roman" panose="02020603050405020304" pitchFamily="18" charset="0"/>
                <a:cs typeface="Times New Roman" panose="02020603050405020304" pitchFamily="18" charset="0"/>
              </a:endParaRPr>
            </a:p>
            <a:p>
              <a:pPr marL="685800" indent="-685800" algn="just">
                <a:buFontTx/>
                <a:buChar char="-"/>
              </a:pPr>
              <a:r>
                <a:rPr lang="en-US" sz="4400" b="1">
                  <a:solidFill>
                    <a:srgbClr val="00B0F0"/>
                  </a:solidFill>
                  <a:latin typeface="Times New Roman" panose="02020603050405020304" pitchFamily="18" charset="0"/>
                  <a:cs typeface="Times New Roman" panose="02020603050405020304" pitchFamily="18" charset="0"/>
                </a:rPr>
                <a:t>Zalo</a:t>
              </a:r>
              <a:r>
                <a:rPr lang="en-US" sz="4400">
                  <a:latin typeface="Times New Roman" panose="02020603050405020304" pitchFamily="18" charset="0"/>
                  <a:cs typeface="Times New Roman" panose="02020603050405020304" pitchFamily="18" charset="0"/>
                </a:rPr>
                <a:t>: </a:t>
              </a:r>
              <a:r>
                <a:rPr lang="vi-VN" sz="4400">
                  <a:latin typeface="Times New Roman" panose="02020603050405020304" pitchFamily="18" charset="0"/>
                  <a:cs typeface="Times New Roman" panose="02020603050405020304" pitchFamily="18" charset="0"/>
                </a:rPr>
                <a:t>Liên lạc trao đổi thông tin, công việc thường ngày giữa các thành viên.​</a:t>
              </a:r>
              <a:endParaRPr lang="en-US" sz="4400">
                <a:latin typeface="Times New Roman" panose="02020603050405020304" pitchFamily="18" charset="0"/>
                <a:cs typeface="Times New Roman" panose="02020603050405020304" pitchFamily="18" charset="0"/>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219">
          <a:extLst>
            <a:ext uri="{FF2B5EF4-FFF2-40B4-BE49-F238E27FC236}">
              <a16:creationId xmlns:a16="http://schemas.microsoft.com/office/drawing/2014/main" id="{7B907B7D-2279-E6FA-F186-B27EBD72B59E}"/>
            </a:ext>
          </a:extLst>
        </p:cNvPr>
        <p:cNvGrpSpPr/>
        <p:nvPr/>
      </p:nvGrpSpPr>
      <p:grpSpPr>
        <a:xfrm>
          <a:off x="0" y="0"/>
          <a:ext cx="0" cy="0"/>
          <a:chOff x="0" y="0"/>
          <a:chExt cx="0" cy="0"/>
        </a:xfrm>
      </p:grpSpPr>
      <p:sp>
        <p:nvSpPr>
          <p:cNvPr id="2" name="Google Shape;451;p32">
            <a:extLst>
              <a:ext uri="{FF2B5EF4-FFF2-40B4-BE49-F238E27FC236}">
                <a16:creationId xmlns:a16="http://schemas.microsoft.com/office/drawing/2014/main" id="{ABA3C155-1EC7-691A-70F0-1C0255D946A7}"/>
              </a:ext>
            </a:extLst>
          </p:cNvPr>
          <p:cNvSpPr txBox="1"/>
          <p:nvPr/>
        </p:nvSpPr>
        <p:spPr>
          <a:xfrm>
            <a:off x="2942862" y="794613"/>
            <a:ext cx="12402275" cy="609398"/>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vi-VN" sz="4400" b="1" i="0" u="none" strike="noStrike" cap="none">
                <a:solidFill>
                  <a:srgbClr val="7030A0"/>
                </a:solidFill>
                <a:latin typeface="Times New Roman" panose="02020603050405020304" pitchFamily="18" charset="0"/>
                <a:ea typeface="Ubuntu"/>
                <a:cs typeface="Times New Roman" panose="02020603050405020304" pitchFamily="18" charset="0"/>
                <a:sym typeface="Ubuntu"/>
              </a:rPr>
              <a:t>4.3. Lập trình phòng ngừa</a:t>
            </a:r>
            <a:endParaRPr sz="4400">
              <a:solidFill>
                <a:srgbClr val="7030A0"/>
              </a:solidFill>
              <a:latin typeface="Times New Roman" panose="02020603050405020304" pitchFamily="18" charset="0"/>
              <a:cs typeface="Times New Roman" panose="02020603050405020304" pitchFamily="18" charset="0"/>
            </a:endParaRPr>
          </a:p>
        </p:txBody>
      </p:sp>
      <p:sp>
        <p:nvSpPr>
          <p:cNvPr id="6" name="Hộp Văn bản 5">
            <a:extLst>
              <a:ext uri="{FF2B5EF4-FFF2-40B4-BE49-F238E27FC236}">
                <a16:creationId xmlns:a16="http://schemas.microsoft.com/office/drawing/2014/main" id="{76485F74-8141-2B96-7A0E-5D8D646F10FC}"/>
              </a:ext>
            </a:extLst>
          </p:cNvPr>
          <p:cNvSpPr txBox="1"/>
          <p:nvPr/>
        </p:nvSpPr>
        <p:spPr>
          <a:xfrm>
            <a:off x="832755" y="1404010"/>
            <a:ext cx="8654145" cy="7478970"/>
          </a:xfrm>
          <a:prstGeom prst="rect">
            <a:avLst/>
          </a:prstGeom>
          <a:noFill/>
        </p:spPr>
        <p:txBody>
          <a:bodyPr wrap="square">
            <a:spAutoFit/>
          </a:bodyPr>
          <a:lstStyle/>
          <a:p>
            <a:pPr algn="just"/>
            <a:r>
              <a:rPr lang="en-US" sz="3200" b="1" i="1">
                <a:latin typeface="Times New Roman" panose="02020603050405020304" pitchFamily="18" charset="0"/>
                <a:cs typeface="Times New Roman" panose="02020603050405020304" pitchFamily="18" charset="0"/>
              </a:rPr>
              <a:t>Mục đích: </a:t>
            </a:r>
            <a:r>
              <a:rPr lang="en-US" sz="3200">
                <a:latin typeface="Times New Roman" panose="02020603050405020304" pitchFamily="18" charset="0"/>
                <a:cs typeface="Times New Roman" panose="02020603050405020304" pitchFamily="18" charset="0"/>
              </a:rPr>
              <a:t>Hạn chế lỗi và tăng cường bảo mật ứng dụng. </a:t>
            </a:r>
          </a:p>
          <a:p>
            <a:pPr algn="just"/>
            <a:r>
              <a:rPr lang="en-US" sz="3200" b="1" i="1">
                <a:latin typeface="Times New Roman" panose="02020603050405020304" pitchFamily="18" charset="0"/>
                <a:cs typeface="Times New Roman" panose="02020603050405020304" pitchFamily="18" charset="0"/>
              </a:rPr>
              <a:t>Các kỹ thuật chính: </a:t>
            </a:r>
          </a:p>
          <a:p>
            <a:pPr marL="342900" lvl="0" indent="-342900" algn="just">
              <a:buFont typeface="Arial" panose="020B0604020202020204" pitchFamily="34" charset="0"/>
              <a:buChar char="•"/>
            </a:pPr>
            <a:r>
              <a:rPr lang="en-US" sz="3200">
                <a:latin typeface="Times New Roman" panose="02020603050405020304" pitchFamily="18" charset="0"/>
                <a:cs typeface="Times New Roman" panose="02020603050405020304" pitchFamily="18" charset="0"/>
              </a:rPr>
              <a:t>Chống SQL Injection: Sử dụng </a:t>
            </a:r>
            <a:r>
              <a:rPr lang="en-US" sz="3200" b="1">
                <a:latin typeface="Times New Roman" panose="02020603050405020304" pitchFamily="18" charset="0"/>
                <a:cs typeface="Times New Roman" panose="02020603050405020304" pitchFamily="18" charset="0"/>
              </a:rPr>
              <a:t>Prepared Statements </a:t>
            </a:r>
            <a:r>
              <a:rPr lang="en-US" sz="3200">
                <a:latin typeface="Times New Roman" panose="02020603050405020304" pitchFamily="18" charset="0"/>
                <a:cs typeface="Times New Roman" panose="02020603050405020304" pitchFamily="18" charset="0"/>
              </a:rPr>
              <a:t>cho mọi truy vấn dữ liệu đầu vào.</a:t>
            </a:r>
          </a:p>
          <a:p>
            <a:pPr marL="342900" lvl="0" indent="-342900" algn="just">
              <a:buFont typeface="Arial" panose="020B0604020202020204" pitchFamily="34" charset="0"/>
              <a:buChar char="•"/>
            </a:pPr>
            <a:r>
              <a:rPr lang="en-US" sz="3200">
                <a:latin typeface="Times New Roman" panose="02020603050405020304" pitchFamily="18" charset="0"/>
                <a:cs typeface="Times New Roman" panose="02020603050405020304" pitchFamily="18" charset="0"/>
              </a:rPr>
              <a:t>Bảo mật mật khẩu: </a:t>
            </a:r>
            <a:r>
              <a:rPr lang="en-US" sz="3200" b="1">
                <a:latin typeface="Times New Roman" panose="02020603050405020304" pitchFamily="18" charset="0"/>
                <a:cs typeface="Times New Roman" panose="02020603050405020304" pitchFamily="18" charset="0"/>
              </a:rPr>
              <a:t>Băm mật khẩu </a:t>
            </a:r>
            <a:r>
              <a:rPr lang="en-US" sz="3200">
                <a:latin typeface="Times New Roman" panose="02020603050405020304" pitchFamily="18" charset="0"/>
                <a:cs typeface="Times New Roman" panose="02020603050405020304" pitchFamily="18" charset="0"/>
              </a:rPr>
              <a:t>(password_hash()) khi lưu và xác minh an toàn (password_verify()) khi đăng nhập.</a:t>
            </a:r>
          </a:p>
          <a:p>
            <a:pPr marL="342900" lvl="0" indent="-342900" algn="just">
              <a:buFont typeface="Arial" panose="020B0604020202020204" pitchFamily="34" charset="0"/>
              <a:buChar char="•"/>
            </a:pPr>
            <a:r>
              <a:rPr lang="en-US" sz="3200">
                <a:latin typeface="Times New Roman" panose="02020603050405020304" pitchFamily="18" charset="0"/>
                <a:cs typeface="Times New Roman" panose="02020603050405020304" pitchFamily="18" charset="0"/>
              </a:rPr>
              <a:t>Quản lý phiên: Dùng </a:t>
            </a:r>
            <a:r>
              <a:rPr lang="en-US" sz="3200" b="1">
                <a:latin typeface="Times New Roman" panose="02020603050405020304" pitchFamily="18" charset="0"/>
                <a:cs typeface="Times New Roman" panose="02020603050405020304" pitchFamily="18" charset="0"/>
              </a:rPr>
              <a:t>Session</a:t>
            </a:r>
            <a:r>
              <a:rPr lang="en-US" sz="3200">
                <a:latin typeface="Times New Roman" panose="02020603050405020304" pitchFamily="18" charset="0"/>
                <a:cs typeface="Times New Roman" panose="02020603050405020304" pitchFamily="18" charset="0"/>
              </a:rPr>
              <a:t> ($_SESSION) để kiểm soát trạng thái đăng nhập và phân quyền.</a:t>
            </a:r>
          </a:p>
          <a:p>
            <a:pPr marL="342900" lvl="0" indent="-342900" algn="just">
              <a:buFont typeface="Arial" panose="020B0604020202020204" pitchFamily="34" charset="0"/>
              <a:buChar char="•"/>
            </a:pPr>
            <a:r>
              <a:rPr lang="en-US" sz="3200">
                <a:latin typeface="Times New Roman" panose="02020603050405020304" pitchFamily="18" charset="0"/>
                <a:cs typeface="Times New Roman" panose="02020603050405020304" pitchFamily="18" charset="0"/>
              </a:rPr>
              <a:t>Chống XSS: Sử dụng </a:t>
            </a:r>
            <a:r>
              <a:rPr lang="en-US" sz="3200" b="1">
                <a:latin typeface="Times New Roman" panose="02020603050405020304" pitchFamily="18" charset="0"/>
                <a:cs typeface="Times New Roman" panose="02020603050405020304" pitchFamily="18" charset="0"/>
              </a:rPr>
              <a:t>htmlspecialchars() </a:t>
            </a:r>
            <a:r>
              <a:rPr lang="en-US" sz="3200">
                <a:latin typeface="Times New Roman" panose="02020603050405020304" pitchFamily="18" charset="0"/>
                <a:cs typeface="Times New Roman" panose="02020603050405020304" pitchFamily="18" charset="0"/>
              </a:rPr>
              <a:t>khi hiển thị dữ liệu từ CSDL.</a:t>
            </a:r>
          </a:p>
          <a:p>
            <a:pPr marL="342900" lvl="0" indent="-342900" algn="just">
              <a:buFont typeface="Arial" panose="020B0604020202020204" pitchFamily="34" charset="0"/>
              <a:buChar char="•"/>
            </a:pPr>
            <a:r>
              <a:rPr lang="en-US" sz="3200">
                <a:latin typeface="Times New Roman" panose="02020603050405020304" pitchFamily="18" charset="0"/>
                <a:cs typeface="Times New Roman" panose="02020603050405020304" pitchFamily="18" charset="0"/>
              </a:rPr>
              <a:t>Toàn vẹn dữ liệu: Thiết lập </a:t>
            </a:r>
            <a:r>
              <a:rPr lang="en-US" sz="3200" b="1">
                <a:latin typeface="Times New Roman" panose="02020603050405020304" pitchFamily="18" charset="0"/>
                <a:cs typeface="Times New Roman" panose="02020603050405020304" pitchFamily="18" charset="0"/>
              </a:rPr>
              <a:t>ON DELETE CASCADE </a:t>
            </a:r>
            <a:r>
              <a:rPr lang="en-US" sz="3200">
                <a:latin typeface="Times New Roman" panose="02020603050405020304" pitchFamily="18" charset="0"/>
                <a:cs typeface="Times New Roman" panose="02020603050405020304" pitchFamily="18" charset="0"/>
              </a:rPr>
              <a:t>trong CSDL để tự động xóa dữ liệu liên quan.</a:t>
            </a:r>
          </a:p>
        </p:txBody>
      </p:sp>
      <p:pic>
        <p:nvPicPr>
          <p:cNvPr id="2051" name="Picture 3" descr="SQL Injection là gì? Những cách phòng ngừa SQL Injection | 200Lab Blog">
            <a:extLst>
              <a:ext uri="{FF2B5EF4-FFF2-40B4-BE49-F238E27FC236}">
                <a16:creationId xmlns:a16="http://schemas.microsoft.com/office/drawing/2014/main" id="{67591409-F500-2BA9-9A21-1051BECEF0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3966" y="2651576"/>
            <a:ext cx="6601279" cy="4983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5901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219">
          <a:extLst>
            <a:ext uri="{FF2B5EF4-FFF2-40B4-BE49-F238E27FC236}">
              <a16:creationId xmlns:a16="http://schemas.microsoft.com/office/drawing/2014/main" id="{D82782D9-6528-AA5A-7E5E-6C32DC03472F}"/>
            </a:ext>
          </a:extLst>
        </p:cNvPr>
        <p:cNvGrpSpPr/>
        <p:nvPr/>
      </p:nvGrpSpPr>
      <p:grpSpPr>
        <a:xfrm>
          <a:off x="0" y="0"/>
          <a:ext cx="0" cy="0"/>
          <a:chOff x="0" y="0"/>
          <a:chExt cx="0" cy="0"/>
        </a:xfrm>
      </p:grpSpPr>
      <p:sp>
        <p:nvSpPr>
          <p:cNvPr id="2" name="Google Shape;451;p32">
            <a:extLst>
              <a:ext uri="{FF2B5EF4-FFF2-40B4-BE49-F238E27FC236}">
                <a16:creationId xmlns:a16="http://schemas.microsoft.com/office/drawing/2014/main" id="{7C225292-29E2-FC18-CFC6-D3A8BE66870E}"/>
              </a:ext>
            </a:extLst>
          </p:cNvPr>
          <p:cNvSpPr txBox="1"/>
          <p:nvPr/>
        </p:nvSpPr>
        <p:spPr>
          <a:xfrm>
            <a:off x="2942860" y="925076"/>
            <a:ext cx="12402275" cy="609398"/>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vi-VN" sz="4400" b="1" i="0" u="none" strike="noStrike" cap="none">
                <a:solidFill>
                  <a:srgbClr val="7030A0"/>
                </a:solidFill>
                <a:latin typeface="Times New Roman" panose="02020603050405020304" pitchFamily="18" charset="0"/>
                <a:ea typeface="Ubuntu"/>
                <a:cs typeface="Times New Roman" panose="02020603050405020304" pitchFamily="18" charset="0"/>
                <a:sym typeface="Ubuntu"/>
              </a:rPr>
              <a:t>4.4. Kiểm thử</a:t>
            </a:r>
            <a:endParaRPr sz="4400">
              <a:solidFill>
                <a:srgbClr val="7030A0"/>
              </a:solidFill>
              <a:latin typeface="Times New Roman" panose="02020603050405020304" pitchFamily="18" charset="0"/>
              <a:cs typeface="Times New Roman" panose="02020603050405020304" pitchFamily="18" charset="0"/>
            </a:endParaRPr>
          </a:p>
        </p:txBody>
      </p:sp>
      <p:sp>
        <p:nvSpPr>
          <p:cNvPr id="4" name="Hộp Văn bản 3">
            <a:extLst>
              <a:ext uri="{FF2B5EF4-FFF2-40B4-BE49-F238E27FC236}">
                <a16:creationId xmlns:a16="http://schemas.microsoft.com/office/drawing/2014/main" id="{93B7573A-9681-2C86-8AC1-A05BA86BAC1D}"/>
              </a:ext>
            </a:extLst>
          </p:cNvPr>
          <p:cNvSpPr txBox="1"/>
          <p:nvPr/>
        </p:nvSpPr>
        <p:spPr>
          <a:xfrm>
            <a:off x="3265713" y="1534474"/>
            <a:ext cx="11756571" cy="7899920"/>
          </a:xfrm>
          <a:prstGeom prst="rect">
            <a:avLst/>
          </a:prstGeom>
          <a:noFill/>
        </p:spPr>
        <p:txBody>
          <a:bodyPr wrap="square">
            <a:spAutoFit/>
          </a:bodyPr>
          <a:lstStyle/>
          <a:p>
            <a:pPr algn="just">
              <a:lnSpc>
                <a:spcPct val="107000"/>
              </a:lnSpc>
              <a:spcAft>
                <a:spcPts val="800"/>
              </a:spcAft>
              <a:buNone/>
            </a:pPr>
            <a:r>
              <a:rPr lang="en-US" sz="2800" b="1" i="1" kern="100">
                <a:effectLst/>
                <a:latin typeface="Times New Roman" panose="02020603050405020304" pitchFamily="18" charset="0"/>
                <a:ea typeface="Calibri" panose="020F0502020204030204" pitchFamily="34" charset="0"/>
                <a:cs typeface="Times New Roman" panose="02020603050405020304" pitchFamily="18" charset="0"/>
              </a:rPr>
              <a:t>Mục đích: </a:t>
            </a: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Đảm bảo chất lượng và độ tin cậy của hệ thống. </a:t>
            </a:r>
          </a:p>
          <a:p>
            <a:pPr algn="just">
              <a:lnSpc>
                <a:spcPct val="107000"/>
              </a:lnSpc>
              <a:spcAft>
                <a:spcPts val="800"/>
              </a:spcAft>
              <a:buNone/>
            </a:pPr>
            <a:r>
              <a:rPr lang="en-US" sz="2800" b="1" i="1" kern="100">
                <a:effectLst/>
                <a:latin typeface="Times New Roman" panose="02020603050405020304" pitchFamily="18" charset="0"/>
                <a:ea typeface="Calibri" panose="020F0502020204030204" pitchFamily="34" charset="0"/>
                <a:cs typeface="Times New Roman" panose="02020603050405020304" pitchFamily="18" charset="0"/>
              </a:rPr>
              <a:t>Các hình thức kiểm thử đã thực hiện (Thủ công): </a:t>
            </a:r>
          </a:p>
          <a:p>
            <a:pPr marL="342900" lvl="0" indent="-342900" algn="just">
              <a:lnSpc>
                <a:spcPct val="107000"/>
              </a:lnSpc>
              <a:spcAft>
                <a:spcPts val="800"/>
              </a:spcAft>
              <a:buSzPts val="1000"/>
              <a:buFont typeface="Symbol" panose="05050102010706020507" pitchFamily="18" charset="2"/>
              <a:buChar char=""/>
              <a:tabLst>
                <a:tab pos="457200" algn="l"/>
              </a:tabLst>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Kiểm thử chức năng (Black-box Testing): </a:t>
            </a:r>
          </a:p>
          <a:p>
            <a:pPr marL="742950" lvl="1" indent="-285750" algn="just">
              <a:lnSpc>
                <a:spcPct val="107000"/>
              </a:lnSpc>
              <a:spcAft>
                <a:spcPts val="800"/>
              </a:spcAft>
              <a:buSzPts val="1000"/>
              <a:buFont typeface="Courier New" panose="02070309020205020404" pitchFamily="49" charset="0"/>
              <a:buChar char="o"/>
              <a:tabLst>
                <a:tab pos="914400" algn="l"/>
              </a:tabLst>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Kiểm tra hoạt động đúng của từng chức năng từ góc độ người dùng: Đăng ký/đăng nhập thành công/thất bại, cập nhật thông tin, thêm/xóa nhân viên, xem danh sách.</a:t>
            </a:r>
          </a:p>
          <a:p>
            <a:pPr marL="742950" lvl="1" indent="-285750" algn="just">
              <a:lnSpc>
                <a:spcPct val="107000"/>
              </a:lnSpc>
              <a:spcAft>
                <a:spcPts val="800"/>
              </a:spcAft>
              <a:buSzPts val="1000"/>
              <a:buFont typeface="Courier New" panose="02070309020205020404" pitchFamily="49" charset="0"/>
              <a:buChar char="o"/>
              <a:tabLst>
                <a:tab pos="914400" algn="l"/>
              </a:tabLst>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Kiểm tra các trường hợp dữ liệu hợp lệ, không hợp lệ, biên.</a:t>
            </a:r>
          </a:p>
          <a:p>
            <a:pPr marL="342900" lvl="0" indent="-342900" algn="just">
              <a:lnSpc>
                <a:spcPct val="107000"/>
              </a:lnSpc>
              <a:spcAft>
                <a:spcPts val="800"/>
              </a:spcAft>
              <a:buSzPts val="1000"/>
              <a:buFont typeface="Symbol" panose="05050102010706020507" pitchFamily="18" charset="2"/>
              <a:buChar char=""/>
              <a:tabLst>
                <a:tab pos="457200" algn="l"/>
              </a:tabLst>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Kiểm thử đơn vị/tích hợp (White-box/Integration Testing): </a:t>
            </a:r>
          </a:p>
          <a:p>
            <a:pPr marL="742950" lvl="1" indent="-285750" algn="just">
              <a:lnSpc>
                <a:spcPct val="107000"/>
              </a:lnSpc>
              <a:spcAft>
                <a:spcPts val="800"/>
              </a:spcAft>
              <a:buSzPts val="1000"/>
              <a:buFont typeface="Courier New" panose="02070309020205020404" pitchFamily="49" charset="0"/>
              <a:buChar char="o"/>
              <a:tabLst>
                <a:tab pos="914400" algn="l"/>
              </a:tabLst>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Kiểm tra các thành phần mã nguồn: Kết nối CSDL, logic băm/kiểm tra mật khẩu, tạo ID, xử lý các điều kiện if/else.</a:t>
            </a:r>
          </a:p>
          <a:p>
            <a:pPr marL="742950" lvl="1" indent="-285750" algn="just">
              <a:lnSpc>
                <a:spcPct val="107000"/>
              </a:lnSpc>
              <a:spcAft>
                <a:spcPts val="800"/>
              </a:spcAft>
              <a:buSzPts val="1000"/>
              <a:buFont typeface="Courier New" panose="02070309020205020404" pitchFamily="49" charset="0"/>
              <a:buChar char="o"/>
              <a:tabLst>
                <a:tab pos="914400" algn="l"/>
              </a:tabLst>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Kiểm tra sự phối hợp giữa Frontend và Backend, và giữa Backend với CSDL.</a:t>
            </a:r>
          </a:p>
          <a:p>
            <a:pPr marL="742950" lvl="1" indent="-285750" algn="just">
              <a:lnSpc>
                <a:spcPct val="107000"/>
              </a:lnSpc>
              <a:spcAft>
                <a:spcPts val="800"/>
              </a:spcAft>
              <a:buSzPts val="1000"/>
              <a:buFont typeface="Courier New" panose="02070309020205020404" pitchFamily="49" charset="0"/>
              <a:buChar char="o"/>
              <a:tabLst>
                <a:tab pos="914400" algn="l"/>
              </a:tabLst>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(Ví dụ: Sau khi đăng ký thành công, tài khoản có thể đăng nhập được không? Sau khi xóa, nhân viên có thực sự biến mất khỏi danh sách không?).</a:t>
            </a:r>
          </a:p>
          <a:p>
            <a:pPr algn="just">
              <a:lnSpc>
                <a:spcPct val="107000"/>
              </a:lnSpc>
              <a:spcAft>
                <a:spcPts val="800"/>
              </a:spcAft>
            </a:pPr>
            <a:r>
              <a:rPr lang="en-US" sz="2800" b="1" i="1" kern="100">
                <a:effectLst/>
                <a:latin typeface="Times New Roman" panose="02020603050405020304" pitchFamily="18" charset="0"/>
                <a:ea typeface="Calibri" panose="020F0502020204030204" pitchFamily="34" charset="0"/>
                <a:cs typeface="Times New Roman" panose="02020603050405020304" pitchFamily="18" charset="0"/>
              </a:rPr>
              <a:t>Kết quả: </a:t>
            </a: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Các chức năng chính đã hoạt động ổn định và đáp ứng yêu cầu.</a:t>
            </a:r>
          </a:p>
        </p:txBody>
      </p:sp>
    </p:spTree>
    <p:extLst>
      <p:ext uri="{BB962C8B-B14F-4D97-AF65-F5344CB8AC3E}">
        <p14:creationId xmlns:p14="http://schemas.microsoft.com/office/powerpoint/2010/main" val="39438860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219">
          <a:extLst>
            <a:ext uri="{FF2B5EF4-FFF2-40B4-BE49-F238E27FC236}">
              <a16:creationId xmlns:a16="http://schemas.microsoft.com/office/drawing/2014/main" id="{0B0406DB-DF3A-217D-E1E3-80CA3DD29366}"/>
            </a:ext>
          </a:extLst>
        </p:cNvPr>
        <p:cNvGrpSpPr/>
        <p:nvPr/>
      </p:nvGrpSpPr>
      <p:grpSpPr>
        <a:xfrm>
          <a:off x="0" y="0"/>
          <a:ext cx="0" cy="0"/>
          <a:chOff x="0" y="0"/>
          <a:chExt cx="0" cy="0"/>
        </a:xfrm>
      </p:grpSpPr>
      <p:pic>
        <p:nvPicPr>
          <p:cNvPr id="3" name="Google Shape;541;p34">
            <a:extLst>
              <a:ext uri="{FF2B5EF4-FFF2-40B4-BE49-F238E27FC236}">
                <a16:creationId xmlns:a16="http://schemas.microsoft.com/office/drawing/2014/main" id="{2A69F165-41DA-D2C5-5D69-B8F802958135}"/>
              </a:ext>
            </a:extLst>
          </p:cNvPr>
          <p:cNvPicPr preferRelativeResize="0"/>
          <p:nvPr/>
        </p:nvPicPr>
        <p:blipFill rotWithShape="1">
          <a:blip r:embed="rId3">
            <a:alphaModFix/>
          </a:blip>
          <a:srcRect l="26577" t="3374" r="26223" b="7347"/>
          <a:stretch/>
        </p:blipFill>
        <p:spPr>
          <a:xfrm>
            <a:off x="11780287" y="3147347"/>
            <a:ext cx="5821913" cy="6287047"/>
          </a:xfrm>
          <a:prstGeom prst="rect">
            <a:avLst/>
          </a:prstGeom>
          <a:noFill/>
          <a:ln>
            <a:noFill/>
          </a:ln>
        </p:spPr>
      </p:pic>
      <p:sp>
        <p:nvSpPr>
          <p:cNvPr id="5" name="Google Shape;451;p32">
            <a:extLst>
              <a:ext uri="{FF2B5EF4-FFF2-40B4-BE49-F238E27FC236}">
                <a16:creationId xmlns:a16="http://schemas.microsoft.com/office/drawing/2014/main" id="{7AB6E51D-7787-6947-541D-B13B482F0DD9}"/>
              </a:ext>
            </a:extLst>
          </p:cNvPr>
          <p:cNvSpPr txBox="1"/>
          <p:nvPr/>
        </p:nvSpPr>
        <p:spPr>
          <a:xfrm>
            <a:off x="685800" y="2927508"/>
            <a:ext cx="8306673" cy="4431983"/>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vi-VN" sz="8000" b="1" i="0" u="none" strike="noStrike" cap="none">
                <a:solidFill>
                  <a:schemeClr val="accent5">
                    <a:lumMod val="75000"/>
                  </a:schemeClr>
                </a:solidFill>
                <a:latin typeface="Times New Roman" panose="02020603050405020304" pitchFamily="18" charset="0"/>
                <a:ea typeface="Ubuntu"/>
                <a:cs typeface="Times New Roman" panose="02020603050405020304" pitchFamily="18" charset="0"/>
                <a:sym typeface="Ubuntu"/>
              </a:rPr>
              <a:t>Chương 5: Kết luận và Hướng phát triển tương </a:t>
            </a:r>
            <a:r>
              <a:rPr lang="vi-VN" sz="8000" b="1" i="0" u="none" strike="noStrike" cap="none">
                <a:solidFill>
                  <a:srgbClr val="31859C"/>
                </a:solidFill>
                <a:latin typeface="Times New Roman" panose="02020603050405020304" pitchFamily="18" charset="0"/>
                <a:ea typeface="Ubuntu"/>
                <a:cs typeface="Times New Roman" panose="02020603050405020304" pitchFamily="18" charset="0"/>
                <a:sym typeface="Ubuntu"/>
              </a:rPr>
              <a:t>lai</a:t>
            </a:r>
            <a:endParaRPr sz="8000">
              <a:solidFill>
                <a:srgbClr val="31859C"/>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57866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219">
          <a:extLst>
            <a:ext uri="{FF2B5EF4-FFF2-40B4-BE49-F238E27FC236}">
              <a16:creationId xmlns:a16="http://schemas.microsoft.com/office/drawing/2014/main" id="{ECCDF674-8C1B-904D-26BF-7B40F2C77298}"/>
            </a:ext>
          </a:extLst>
        </p:cNvPr>
        <p:cNvGrpSpPr/>
        <p:nvPr/>
      </p:nvGrpSpPr>
      <p:grpSpPr>
        <a:xfrm>
          <a:off x="0" y="0"/>
          <a:ext cx="0" cy="0"/>
          <a:chOff x="0" y="0"/>
          <a:chExt cx="0" cy="0"/>
        </a:xfrm>
      </p:grpSpPr>
      <p:sp>
        <p:nvSpPr>
          <p:cNvPr id="5" name="Google Shape;451;p32">
            <a:extLst>
              <a:ext uri="{FF2B5EF4-FFF2-40B4-BE49-F238E27FC236}">
                <a16:creationId xmlns:a16="http://schemas.microsoft.com/office/drawing/2014/main" id="{A637F45C-F3F2-855B-7E89-55905B0339B7}"/>
              </a:ext>
            </a:extLst>
          </p:cNvPr>
          <p:cNvSpPr txBox="1"/>
          <p:nvPr/>
        </p:nvSpPr>
        <p:spPr>
          <a:xfrm>
            <a:off x="4490357" y="412908"/>
            <a:ext cx="8306673" cy="609398"/>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vi-VN" sz="4400" b="1" i="0" u="none" strike="noStrike" cap="none">
                <a:solidFill>
                  <a:schemeClr val="accent5">
                    <a:lumMod val="75000"/>
                  </a:schemeClr>
                </a:solidFill>
                <a:latin typeface="Times New Roman" panose="02020603050405020304" pitchFamily="18" charset="0"/>
                <a:ea typeface="Ubuntu"/>
                <a:cs typeface="Times New Roman" panose="02020603050405020304" pitchFamily="18" charset="0"/>
                <a:sym typeface="Ubuntu"/>
              </a:rPr>
              <a:t>5.1. </a:t>
            </a:r>
            <a:r>
              <a:rPr lang="en-US" sz="4400" b="1" i="0" u="none" strike="noStrike" cap="none">
                <a:solidFill>
                  <a:schemeClr val="accent5">
                    <a:lumMod val="75000"/>
                  </a:schemeClr>
                </a:solidFill>
                <a:latin typeface="Times New Roman" panose="02020603050405020304" pitchFamily="18" charset="0"/>
                <a:ea typeface="Ubuntu"/>
                <a:cs typeface="Times New Roman" panose="02020603050405020304" pitchFamily="18" charset="0"/>
                <a:sym typeface="Ubuntu"/>
              </a:rPr>
              <a:t>Kết luận</a:t>
            </a:r>
            <a:endParaRPr sz="440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4" name="Hộp Văn bản 3">
            <a:extLst>
              <a:ext uri="{FF2B5EF4-FFF2-40B4-BE49-F238E27FC236}">
                <a16:creationId xmlns:a16="http://schemas.microsoft.com/office/drawing/2014/main" id="{1AFEC412-DCE9-0286-2061-7F257BEE18B2}"/>
              </a:ext>
            </a:extLst>
          </p:cNvPr>
          <p:cNvSpPr txBox="1"/>
          <p:nvPr/>
        </p:nvSpPr>
        <p:spPr>
          <a:xfrm>
            <a:off x="718457" y="1808451"/>
            <a:ext cx="9144000" cy="6670096"/>
          </a:xfrm>
          <a:prstGeom prst="rect">
            <a:avLst/>
          </a:prstGeom>
          <a:noFill/>
        </p:spPr>
        <p:txBody>
          <a:bodyPr wrap="square">
            <a:spAutoFit/>
          </a:bodyPr>
          <a:lstStyle/>
          <a:p>
            <a:pPr algn="just">
              <a:lnSpc>
                <a:spcPct val="107000"/>
              </a:lnSpc>
              <a:spcAft>
                <a:spcPts val="800"/>
              </a:spcAft>
              <a:buNone/>
            </a:pPr>
            <a:r>
              <a:rPr lang="en-US" sz="2800" b="1" i="1" kern="100">
                <a:effectLst/>
                <a:latin typeface="Times New Roman" panose="02020603050405020304" pitchFamily="18" charset="0"/>
                <a:ea typeface="Calibri" panose="020F0502020204030204" pitchFamily="34" charset="0"/>
                <a:cs typeface="Times New Roman" panose="02020603050405020304" pitchFamily="18" charset="0"/>
              </a:rPr>
              <a:t>Chúng </a:t>
            </a:r>
            <a:r>
              <a:rPr lang="en-US" sz="2800" b="1" i="1" kern="100">
                <a:latin typeface="Times New Roman" panose="02020603050405020304" pitchFamily="18" charset="0"/>
                <a:ea typeface="Calibri" panose="020F0502020204030204" pitchFamily="34" charset="0"/>
                <a:cs typeface="Times New Roman" panose="02020603050405020304" pitchFamily="18" charset="0"/>
              </a:rPr>
              <a:t>em</a:t>
            </a:r>
            <a:r>
              <a:rPr lang="en-US" sz="2800" b="1" i="1" kern="100">
                <a:effectLst/>
                <a:latin typeface="Times New Roman" panose="02020603050405020304" pitchFamily="18" charset="0"/>
                <a:ea typeface="Calibri" panose="020F0502020204030204" pitchFamily="34" charset="0"/>
                <a:cs typeface="Times New Roman" panose="02020603050405020304" pitchFamily="18" charset="0"/>
              </a:rPr>
              <a:t> đã học được: </a:t>
            </a:r>
          </a:p>
          <a:p>
            <a:pPr marL="342900" lvl="0" indent="-342900" algn="just">
              <a:lnSpc>
                <a:spcPct val="107000"/>
              </a:lnSpc>
              <a:spcAft>
                <a:spcPts val="800"/>
              </a:spcAft>
              <a:buSzPts val="1000"/>
              <a:buFont typeface="Arial" panose="020B0604020202020204" pitchFamily="34" charset="0"/>
              <a:buChar char="•"/>
              <a:tabLst>
                <a:tab pos="457200" algn="l"/>
              </a:tabLst>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Phân tích &amp; Thiết kế: Nền tảng vững chắc giúp tiết kiệm thời gian, tránh lỗi lớn.</a:t>
            </a:r>
          </a:p>
          <a:p>
            <a:pPr marL="342900" lvl="0" indent="-342900" algn="just">
              <a:lnSpc>
                <a:spcPct val="107000"/>
              </a:lnSpc>
              <a:spcAft>
                <a:spcPts val="800"/>
              </a:spcAft>
              <a:buSzPts val="1000"/>
              <a:buFont typeface="Arial" panose="020B0604020202020204" pitchFamily="34" charset="0"/>
              <a:buChar char="•"/>
              <a:tabLst>
                <a:tab pos="457200" algn="l"/>
              </a:tabLst>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Bảo mật mã nguồn: </a:t>
            </a:r>
            <a:r>
              <a:rPr lang="en-US" sz="2800" kern="100">
                <a:latin typeface="Times New Roman" panose="02020603050405020304" pitchFamily="18" charset="0"/>
                <a:ea typeface="Calibri" panose="020F0502020204030204" pitchFamily="34" charset="0"/>
                <a:cs typeface="Times New Roman" panose="02020603050405020304" pitchFamily="18" charset="0"/>
              </a:rPr>
              <a:t>Hiểu biết</a:t>
            </a: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 Prepared Statements, băm mật khẩu, htmlspecialchars() là thiết yếu để chống SQL Injection, XSS.</a:t>
            </a:r>
          </a:p>
          <a:p>
            <a:pPr marL="342900" lvl="0" indent="-342900" algn="just">
              <a:lnSpc>
                <a:spcPct val="107000"/>
              </a:lnSpc>
              <a:spcAft>
                <a:spcPts val="800"/>
              </a:spcAft>
              <a:buSzPts val="1000"/>
              <a:buFont typeface="Arial" panose="020B0604020202020204" pitchFamily="34" charset="0"/>
              <a:buChar char="•"/>
              <a:tabLst>
                <a:tab pos="457200" algn="l"/>
              </a:tabLst>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Quản lý phiên (Session): Quan trọng cho việc kiểm soát đăng nhập và phân quyền.</a:t>
            </a:r>
          </a:p>
          <a:p>
            <a:pPr marL="342900" lvl="0" indent="-342900" algn="just">
              <a:lnSpc>
                <a:spcPct val="107000"/>
              </a:lnSpc>
              <a:spcAft>
                <a:spcPts val="800"/>
              </a:spcAft>
              <a:buSzPts val="1000"/>
              <a:buFont typeface="Arial" panose="020B0604020202020204" pitchFamily="34" charset="0"/>
              <a:buChar char="•"/>
              <a:tabLst>
                <a:tab pos="457200" algn="l"/>
              </a:tabLst>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Toàn vẹn dữ liệu: Sử dụng ON DELETE CASCADE đảm bảo dữ liệu sạch và nhất quán.</a:t>
            </a:r>
          </a:p>
          <a:p>
            <a:pPr marL="342900" lvl="0" indent="-342900" algn="just">
              <a:lnSpc>
                <a:spcPct val="107000"/>
              </a:lnSpc>
              <a:spcAft>
                <a:spcPts val="800"/>
              </a:spcAft>
              <a:buSzPts val="1000"/>
              <a:buFont typeface="Arial" panose="020B0604020202020204" pitchFamily="34" charset="0"/>
              <a:buChar char="•"/>
              <a:tabLst>
                <a:tab pos="457200" algn="l"/>
              </a:tabLst>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Gỡ lỗi &amp; Kiểm thử: Phát hiện và sửa lỗi sớm, chủ động kiểm thử giúp nâng cao chất lượng sản phẩm.</a:t>
            </a:r>
          </a:p>
          <a:p>
            <a:pPr marL="342900" lvl="0" indent="-342900" algn="just">
              <a:lnSpc>
                <a:spcPct val="107000"/>
              </a:lnSpc>
              <a:spcAft>
                <a:spcPts val="800"/>
              </a:spcAft>
              <a:buSzPts val="1000"/>
              <a:buFont typeface="Arial" panose="020B0604020202020204" pitchFamily="34" charset="0"/>
              <a:buChar char="•"/>
              <a:tabLst>
                <a:tab pos="457200" algn="l"/>
              </a:tabLst>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Quản lý dự án: Chia nhỏ công việc giúp triển khai hiệu quả.</a:t>
            </a:r>
          </a:p>
        </p:txBody>
      </p:sp>
      <p:pic>
        <p:nvPicPr>
          <p:cNvPr id="4098" name="Picture 2" descr="Phải tiến hành kiểm tra việc thực hiện kết luận thanh tra trong vòng bao  nhiêu ngày kể từ ngày ký quyết định kiểm tra?">
            <a:extLst>
              <a:ext uri="{FF2B5EF4-FFF2-40B4-BE49-F238E27FC236}">
                <a16:creationId xmlns:a16="http://schemas.microsoft.com/office/drawing/2014/main" id="{72D88142-2B3A-175E-7A77-F2BE8E27C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8986" y="3113314"/>
            <a:ext cx="6090557" cy="4060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77944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219">
          <a:extLst>
            <a:ext uri="{FF2B5EF4-FFF2-40B4-BE49-F238E27FC236}">
              <a16:creationId xmlns:a16="http://schemas.microsoft.com/office/drawing/2014/main" id="{DF1DD6FB-EA95-BBC0-5F57-18156EE82790}"/>
            </a:ext>
          </a:extLst>
        </p:cNvPr>
        <p:cNvGrpSpPr/>
        <p:nvPr/>
      </p:nvGrpSpPr>
      <p:grpSpPr>
        <a:xfrm>
          <a:off x="0" y="0"/>
          <a:ext cx="0" cy="0"/>
          <a:chOff x="0" y="0"/>
          <a:chExt cx="0" cy="0"/>
        </a:xfrm>
      </p:grpSpPr>
      <p:sp>
        <p:nvSpPr>
          <p:cNvPr id="5" name="Google Shape;451;p32">
            <a:extLst>
              <a:ext uri="{FF2B5EF4-FFF2-40B4-BE49-F238E27FC236}">
                <a16:creationId xmlns:a16="http://schemas.microsoft.com/office/drawing/2014/main" id="{DA4DCC8F-EE9C-CD13-FCE1-2081DF9CECA5}"/>
              </a:ext>
            </a:extLst>
          </p:cNvPr>
          <p:cNvSpPr txBox="1"/>
          <p:nvPr/>
        </p:nvSpPr>
        <p:spPr>
          <a:xfrm>
            <a:off x="4490357" y="412908"/>
            <a:ext cx="8306673" cy="609398"/>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vi-VN" sz="4400" b="1" i="0" u="none" strike="noStrike" cap="none">
                <a:solidFill>
                  <a:schemeClr val="accent5">
                    <a:lumMod val="75000"/>
                  </a:schemeClr>
                </a:solidFill>
                <a:latin typeface="Times New Roman" panose="02020603050405020304" pitchFamily="18" charset="0"/>
                <a:ea typeface="Ubuntu"/>
                <a:cs typeface="Times New Roman" panose="02020603050405020304" pitchFamily="18" charset="0"/>
                <a:sym typeface="Ubuntu"/>
              </a:rPr>
              <a:t>5.2. Hướng phát triển tương lai</a:t>
            </a:r>
            <a:endParaRPr sz="440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 name="Hộp Văn bản 2">
            <a:extLst>
              <a:ext uri="{FF2B5EF4-FFF2-40B4-BE49-F238E27FC236}">
                <a16:creationId xmlns:a16="http://schemas.microsoft.com/office/drawing/2014/main" id="{742DE376-9C42-CE96-C835-5D916A3BA819}"/>
              </a:ext>
            </a:extLst>
          </p:cNvPr>
          <p:cNvSpPr txBox="1"/>
          <p:nvPr/>
        </p:nvSpPr>
        <p:spPr>
          <a:xfrm>
            <a:off x="837327" y="1629236"/>
            <a:ext cx="8306673" cy="7028527"/>
          </a:xfrm>
          <a:prstGeom prst="rect">
            <a:avLst/>
          </a:prstGeom>
          <a:noFill/>
        </p:spPr>
        <p:txBody>
          <a:bodyPr wrap="square">
            <a:spAutoFit/>
          </a:bodyPr>
          <a:lstStyle/>
          <a:p>
            <a:pPr algn="just">
              <a:lnSpc>
                <a:spcPct val="107000"/>
              </a:lnSpc>
              <a:spcAft>
                <a:spcPts val="800"/>
              </a:spcAft>
              <a:buNone/>
            </a:pPr>
            <a:r>
              <a:rPr lang="en-US" sz="2800" b="1" i="1" kern="100">
                <a:effectLst/>
                <a:latin typeface="Times New Roman" panose="02020603050405020304" pitchFamily="18" charset="0"/>
                <a:ea typeface="Calibri" panose="020F0502020204030204" pitchFamily="34" charset="0"/>
                <a:cs typeface="Times New Roman" panose="02020603050405020304" pitchFamily="18" charset="0"/>
              </a:rPr>
              <a:t>Các định hướng chính: </a:t>
            </a:r>
          </a:p>
          <a:p>
            <a:pPr marL="342900" lvl="0" indent="-342900" algn="just">
              <a:lnSpc>
                <a:spcPct val="107000"/>
              </a:lnSpc>
              <a:spcAft>
                <a:spcPts val="800"/>
              </a:spcAft>
              <a:buSzPts val="1000"/>
              <a:buFont typeface="Symbol" panose="05050102010706020507" pitchFamily="18" charset="2"/>
              <a:buChar char=""/>
              <a:tabLst>
                <a:tab pos="457200" algn="l"/>
              </a:tabLst>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Mở rộng chức năng quản lý: Thêm module quản lý chi tiết phúc lợi, vi phạm, chấm công, nghỉ phép và tạo báo cáo thống kê.</a:t>
            </a:r>
          </a:p>
          <a:p>
            <a:pPr marL="342900" lvl="0" indent="-342900" algn="just">
              <a:lnSpc>
                <a:spcPct val="107000"/>
              </a:lnSpc>
              <a:spcAft>
                <a:spcPts val="800"/>
              </a:spcAft>
              <a:buSzPts val="1000"/>
              <a:buFont typeface="Symbol" panose="05050102010706020507" pitchFamily="18" charset="2"/>
              <a:buChar char=""/>
              <a:tabLst>
                <a:tab pos="457200" algn="l"/>
              </a:tabLst>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Cải thiện UX/UI: Nâng cấp giao diện hiện đại hơn, thiết kế responsive và sử dụng thông báo thân thiện (thay vì alert()).</a:t>
            </a:r>
          </a:p>
          <a:p>
            <a:pPr marL="342900" lvl="0" indent="-342900" algn="just">
              <a:lnSpc>
                <a:spcPct val="107000"/>
              </a:lnSpc>
              <a:spcAft>
                <a:spcPts val="800"/>
              </a:spcAft>
              <a:buSzPts val="1000"/>
              <a:buFont typeface="Symbol" panose="05050102010706020507" pitchFamily="18" charset="2"/>
              <a:buChar char=""/>
              <a:tabLst>
                <a:tab pos="457200" algn="l"/>
              </a:tabLst>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Nâng cao bảo mật: Triển khai xác thực 2 yếu tố (2FA) và hệ thống ghi log (audit log).</a:t>
            </a:r>
          </a:p>
          <a:p>
            <a:pPr marL="342900" lvl="0" indent="-342900" algn="just">
              <a:lnSpc>
                <a:spcPct val="107000"/>
              </a:lnSpc>
              <a:spcAft>
                <a:spcPts val="800"/>
              </a:spcAft>
              <a:buSzPts val="1000"/>
              <a:buFont typeface="Symbol" panose="05050102010706020507" pitchFamily="18" charset="2"/>
              <a:buChar char=""/>
              <a:tabLst>
                <a:tab pos="457200" algn="l"/>
              </a:tabLst>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Tối ưu hiệu suất: Đánh giá truy vấn CSDL, tích hợp AJAX để tối ưu tốc độ.</a:t>
            </a:r>
          </a:p>
          <a:p>
            <a:pPr marL="342900" lvl="0" indent="-342900" algn="just">
              <a:lnSpc>
                <a:spcPct val="107000"/>
              </a:lnSpc>
              <a:spcAft>
                <a:spcPts val="800"/>
              </a:spcAft>
              <a:buSzPts val="1000"/>
              <a:buFont typeface="Symbol" panose="05050102010706020507" pitchFamily="18" charset="2"/>
              <a:buChar char=""/>
              <a:tabLst>
                <a:tab pos="457200" algn="l"/>
              </a:tabLst>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Phát triển tính năng cho nhân viên: Cho phép xem lịch sử làm việc, thông tin lương, và hệ thống thông báo nội bộ.</a:t>
            </a:r>
          </a:p>
        </p:txBody>
      </p:sp>
      <p:pic>
        <p:nvPicPr>
          <p:cNvPr id="5122" name="Picture 2" descr="Phát triển nghề nghiệp định hướng như thế nào để hiệu quả">
            <a:extLst>
              <a:ext uri="{FF2B5EF4-FFF2-40B4-BE49-F238E27FC236}">
                <a16:creationId xmlns:a16="http://schemas.microsoft.com/office/drawing/2014/main" id="{DCDD2FAC-5B97-3023-B9C9-EFDD1302DF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3222" y="2986334"/>
            <a:ext cx="6467451" cy="4314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2667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276"/>
        <p:cNvGrpSpPr/>
        <p:nvPr/>
      </p:nvGrpSpPr>
      <p:grpSpPr>
        <a:xfrm>
          <a:off x="0" y="0"/>
          <a:ext cx="0" cy="0"/>
          <a:chOff x="0" y="0"/>
          <a:chExt cx="0" cy="0"/>
        </a:xfrm>
      </p:grpSpPr>
      <p:pic>
        <p:nvPicPr>
          <p:cNvPr id="277" name="Google Shape;277;p25"/>
          <p:cNvPicPr preferRelativeResize="0"/>
          <p:nvPr/>
        </p:nvPicPr>
        <p:blipFill rotWithShape="1">
          <a:blip r:embed="rId3">
            <a:alphaModFix/>
          </a:blip>
          <a:srcRect l="19442" t="7880" r="20587" b="7652"/>
          <a:stretch/>
        </p:blipFill>
        <p:spPr>
          <a:xfrm>
            <a:off x="7014260" y="2682606"/>
            <a:ext cx="8875377" cy="7032125"/>
          </a:xfrm>
          <a:prstGeom prst="rect">
            <a:avLst/>
          </a:prstGeom>
          <a:noFill/>
          <a:ln>
            <a:noFill/>
          </a:ln>
        </p:spPr>
      </p:pic>
      <p:grpSp>
        <p:nvGrpSpPr>
          <p:cNvPr id="278" name="Google Shape;278;p25"/>
          <p:cNvGrpSpPr/>
          <p:nvPr/>
        </p:nvGrpSpPr>
        <p:grpSpPr>
          <a:xfrm>
            <a:off x="-2217778" y="-1744095"/>
            <a:ext cx="5520844" cy="5545590"/>
            <a:chOff x="1813" y="0"/>
            <a:chExt cx="809173" cy="812800"/>
          </a:xfrm>
        </p:grpSpPr>
        <p:sp>
          <p:nvSpPr>
            <p:cNvPr id="279" name="Google Shape;279;p2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FA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5"/>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81" name="Google Shape;281;p25"/>
          <p:cNvSpPr txBox="1"/>
          <p:nvPr/>
        </p:nvSpPr>
        <p:spPr>
          <a:xfrm>
            <a:off x="1154135" y="1303767"/>
            <a:ext cx="7255080" cy="2757678"/>
          </a:xfrm>
          <a:prstGeom prst="rect">
            <a:avLst/>
          </a:prstGeom>
          <a:noFill/>
          <a:ln>
            <a:noFill/>
          </a:ln>
        </p:spPr>
        <p:txBody>
          <a:bodyPr spcFirstLastPara="1" wrap="square" lIns="0" tIns="0" rIns="0" bIns="0" anchor="t" anchorCtr="0">
            <a:spAutoFit/>
          </a:bodyPr>
          <a:lstStyle/>
          <a:p>
            <a:pPr marL="0" marR="0" lvl="0" indent="0" algn="ctr" rtl="0">
              <a:lnSpc>
                <a:spcPct val="112004"/>
              </a:lnSpc>
              <a:spcBef>
                <a:spcPts val="0"/>
              </a:spcBef>
              <a:spcAft>
                <a:spcPts val="0"/>
              </a:spcAft>
              <a:buNone/>
            </a:pPr>
            <a:r>
              <a:rPr lang="en-US" sz="8000" b="1" i="0" u="none" strike="noStrike" cap="none">
                <a:solidFill>
                  <a:srgbClr val="000000"/>
                </a:solidFill>
                <a:latin typeface="Times New Roman" panose="02020603050405020304" pitchFamily="18" charset="0"/>
                <a:ea typeface="Ubuntu"/>
                <a:cs typeface="Times New Roman" panose="02020603050405020304" pitchFamily="18" charset="0"/>
                <a:sym typeface="Ubuntu"/>
              </a:rPr>
              <a:t>Thank you for listening!</a:t>
            </a:r>
            <a:endParaRPr sz="8000">
              <a:latin typeface="Times New Roman" panose="02020603050405020304" pitchFamily="18" charset="0"/>
              <a:cs typeface="Times New Roman" panose="02020603050405020304" pitchFamily="18" charset="0"/>
            </a:endParaRPr>
          </a:p>
        </p:txBody>
      </p:sp>
      <p:grpSp>
        <p:nvGrpSpPr>
          <p:cNvPr id="282" name="Google Shape;282;p25"/>
          <p:cNvGrpSpPr/>
          <p:nvPr/>
        </p:nvGrpSpPr>
        <p:grpSpPr>
          <a:xfrm>
            <a:off x="16112729" y="6820657"/>
            <a:ext cx="4853532" cy="4875287"/>
            <a:chOff x="1813" y="0"/>
            <a:chExt cx="809173" cy="812800"/>
          </a:xfrm>
        </p:grpSpPr>
        <p:sp>
          <p:nvSpPr>
            <p:cNvPr id="283" name="Google Shape;283;p2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28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5"/>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174"/>
        <p:cNvGrpSpPr/>
        <p:nvPr/>
      </p:nvGrpSpPr>
      <p:grpSpPr>
        <a:xfrm>
          <a:off x="0" y="0"/>
          <a:ext cx="0" cy="0"/>
          <a:chOff x="0" y="0"/>
          <a:chExt cx="0" cy="0"/>
        </a:xfrm>
      </p:grpSpPr>
      <p:pic>
        <p:nvPicPr>
          <p:cNvPr id="199" name="Google Shape;199;p19"/>
          <p:cNvPicPr preferRelativeResize="0"/>
          <p:nvPr/>
        </p:nvPicPr>
        <p:blipFill rotWithShape="1">
          <a:blip r:embed="rId3">
            <a:alphaModFix/>
          </a:blip>
          <a:srcRect/>
          <a:stretch/>
        </p:blipFill>
        <p:spPr>
          <a:xfrm rot="2046085">
            <a:off x="4644177" y="7059886"/>
            <a:ext cx="2590293" cy="3552771"/>
          </a:xfrm>
          <a:prstGeom prst="rect">
            <a:avLst/>
          </a:prstGeom>
          <a:noFill/>
          <a:ln>
            <a:noFill/>
          </a:ln>
        </p:spPr>
      </p:pic>
      <p:pic>
        <p:nvPicPr>
          <p:cNvPr id="200" name="Google Shape;200;p19"/>
          <p:cNvPicPr preferRelativeResize="0"/>
          <p:nvPr/>
        </p:nvPicPr>
        <p:blipFill rotWithShape="1">
          <a:blip r:embed="rId4">
            <a:alphaModFix/>
          </a:blip>
          <a:srcRect/>
          <a:stretch/>
        </p:blipFill>
        <p:spPr>
          <a:xfrm rot="-9227659">
            <a:off x="14486266" y="518868"/>
            <a:ext cx="2590293" cy="3552771"/>
          </a:xfrm>
          <a:prstGeom prst="rect">
            <a:avLst/>
          </a:prstGeom>
          <a:noFill/>
          <a:ln>
            <a:noFill/>
          </a:ln>
        </p:spPr>
      </p:pic>
      <p:sp>
        <p:nvSpPr>
          <p:cNvPr id="201" name="Google Shape;201;p19"/>
          <p:cNvSpPr txBox="1"/>
          <p:nvPr/>
        </p:nvSpPr>
        <p:spPr>
          <a:xfrm>
            <a:off x="2539507" y="918314"/>
            <a:ext cx="13208985" cy="1430905"/>
          </a:xfrm>
          <a:prstGeom prst="rect">
            <a:avLst/>
          </a:prstGeom>
          <a:noFill/>
          <a:ln>
            <a:noFill/>
          </a:ln>
        </p:spPr>
        <p:txBody>
          <a:bodyPr spcFirstLastPara="1" wrap="square" lIns="0" tIns="0" rIns="0" bIns="0" anchor="t" anchorCtr="0">
            <a:spAutoFit/>
          </a:bodyPr>
          <a:lstStyle/>
          <a:p>
            <a:pPr marL="0" marR="0" lvl="0" indent="0" algn="ctr" rtl="0">
              <a:lnSpc>
                <a:spcPct val="111997"/>
              </a:lnSpc>
              <a:spcBef>
                <a:spcPts val="0"/>
              </a:spcBef>
              <a:spcAft>
                <a:spcPts val="0"/>
              </a:spcAft>
              <a:buNone/>
            </a:pPr>
            <a:r>
              <a:rPr lang="en-US" sz="8000" b="1" i="0" u="none" strike="noStrike" cap="none">
                <a:solidFill>
                  <a:srgbClr val="F28383"/>
                </a:solidFill>
                <a:latin typeface="Times New Roman" panose="02020603050405020304" pitchFamily="18" charset="0"/>
                <a:ea typeface="Ubuntu"/>
                <a:cs typeface="Times New Roman" panose="02020603050405020304" pitchFamily="18" charset="0"/>
                <a:sym typeface="Ubuntu"/>
              </a:rPr>
              <a:t>Các công cụ sử dụng</a:t>
            </a:r>
            <a:endParaRPr sz="8000">
              <a:solidFill>
                <a:srgbClr val="F28383"/>
              </a:solidFill>
              <a:latin typeface="Times New Roman" panose="02020603050405020304" pitchFamily="18" charset="0"/>
              <a:cs typeface="Times New Roman" panose="02020603050405020304" pitchFamily="18" charset="0"/>
            </a:endParaRPr>
          </a:p>
        </p:txBody>
      </p:sp>
      <p:grpSp>
        <p:nvGrpSpPr>
          <p:cNvPr id="10" name="Nhóm 9">
            <a:extLst>
              <a:ext uri="{FF2B5EF4-FFF2-40B4-BE49-F238E27FC236}">
                <a16:creationId xmlns:a16="http://schemas.microsoft.com/office/drawing/2014/main" id="{6A3590EB-019E-4BA1-336A-C03B3026FA60}"/>
              </a:ext>
            </a:extLst>
          </p:cNvPr>
          <p:cNvGrpSpPr/>
          <p:nvPr/>
        </p:nvGrpSpPr>
        <p:grpSpPr>
          <a:xfrm>
            <a:off x="5102968" y="3007393"/>
            <a:ext cx="3617007" cy="3677881"/>
            <a:chOff x="6596208" y="2974941"/>
            <a:chExt cx="5095585" cy="5181344"/>
          </a:xfrm>
        </p:grpSpPr>
        <p:grpSp>
          <p:nvGrpSpPr>
            <p:cNvPr id="182" name="Google Shape;182;p19"/>
            <p:cNvGrpSpPr/>
            <p:nvPr/>
          </p:nvGrpSpPr>
          <p:grpSpPr>
            <a:xfrm>
              <a:off x="6596208" y="2974941"/>
              <a:ext cx="5095585" cy="5181344"/>
              <a:chOff x="0" y="-253979"/>
              <a:chExt cx="6794113" cy="6908459"/>
            </a:xfrm>
          </p:grpSpPr>
          <p:grpSp>
            <p:nvGrpSpPr>
              <p:cNvPr id="183" name="Google Shape;183;p19"/>
              <p:cNvGrpSpPr/>
              <p:nvPr/>
            </p:nvGrpSpPr>
            <p:grpSpPr>
              <a:xfrm>
                <a:off x="0" y="-253979"/>
                <a:ext cx="6794113" cy="6908459"/>
                <a:chOff x="0" y="-57150"/>
                <a:chExt cx="1528801" cy="1554531"/>
              </a:xfrm>
            </p:grpSpPr>
            <p:sp>
              <p:nvSpPr>
                <p:cNvPr id="184" name="Google Shape;184;p19"/>
                <p:cNvSpPr/>
                <p:nvPr/>
              </p:nvSpPr>
              <p:spPr>
                <a:xfrm>
                  <a:off x="0" y="0"/>
                  <a:ext cx="1528801" cy="1497381"/>
                </a:xfrm>
                <a:custGeom>
                  <a:avLst/>
                  <a:gdLst/>
                  <a:ahLst/>
                  <a:cxnLst/>
                  <a:rect l="l" t="t" r="r" b="b"/>
                  <a:pathLst>
                    <a:path w="1528801" h="1497381" extrusionOk="0">
                      <a:moveTo>
                        <a:pt x="0" y="0"/>
                      </a:moveTo>
                      <a:lnTo>
                        <a:pt x="1528801" y="0"/>
                      </a:lnTo>
                      <a:lnTo>
                        <a:pt x="1528801" y="1497381"/>
                      </a:lnTo>
                      <a:lnTo>
                        <a:pt x="0" y="1497381"/>
                      </a:lnTo>
                      <a:close/>
                    </a:path>
                  </a:pathLst>
                </a:custGeom>
                <a:solidFill>
                  <a:srgbClr val="4EBC9D"/>
                </a:solidFill>
                <a:ln w="47625" cap="flat" cmpd="sng">
                  <a:solidFill>
                    <a:srgbClr val="333333"/>
                  </a:solidFill>
                  <a:prstDash val="solid"/>
                  <a:round/>
                  <a:headEnd type="none" w="sm" len="sm"/>
                  <a:tailEnd type="none" w="sm" len="sm"/>
                </a:ln>
              </p:spPr>
              <p:txBody>
                <a:bodyPr/>
                <a:lstStyle/>
                <a:p>
                  <a:endParaRPr lang="en-US"/>
                </a:p>
              </p:txBody>
            </p:sp>
            <p:sp>
              <p:nvSpPr>
                <p:cNvPr id="185" name="Google Shape;185;p19"/>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6" name="Google Shape;186;p19"/>
              <p:cNvGrpSpPr/>
              <p:nvPr/>
            </p:nvGrpSpPr>
            <p:grpSpPr>
              <a:xfrm>
                <a:off x="340974" y="86536"/>
                <a:ext cx="6112166" cy="6227429"/>
                <a:chOff x="0" y="-57150"/>
                <a:chExt cx="1375351" cy="1401287"/>
              </a:xfrm>
            </p:grpSpPr>
            <p:sp>
              <p:nvSpPr>
                <p:cNvPr id="187" name="Google Shape;187;p19"/>
                <p:cNvSpPr/>
                <p:nvPr/>
              </p:nvSpPr>
              <p:spPr>
                <a:xfrm>
                  <a:off x="0" y="0"/>
                  <a:ext cx="1375351" cy="1344137"/>
                </a:xfrm>
                <a:custGeom>
                  <a:avLst/>
                  <a:gdLst/>
                  <a:ahLst/>
                  <a:cxnLst/>
                  <a:rect l="l" t="t" r="r" b="b"/>
                  <a:pathLst>
                    <a:path w="1375351" h="1344137" extrusionOk="0">
                      <a:moveTo>
                        <a:pt x="0" y="0"/>
                      </a:moveTo>
                      <a:lnTo>
                        <a:pt x="1375351" y="0"/>
                      </a:lnTo>
                      <a:lnTo>
                        <a:pt x="1375351" y="1344137"/>
                      </a:lnTo>
                      <a:lnTo>
                        <a:pt x="0" y="1344137"/>
                      </a:lnTo>
                      <a:close/>
                    </a:path>
                  </a:pathLst>
                </a:custGeom>
                <a:solidFill>
                  <a:srgbClr val="EBEAEA"/>
                </a:solidFill>
                <a:ln w="47625" cap="flat" cmpd="sng">
                  <a:solidFill>
                    <a:srgbClr val="333333"/>
                  </a:solidFill>
                  <a:prstDash val="solid"/>
                  <a:round/>
                  <a:headEnd type="none" w="sm" len="sm"/>
                  <a:tailEnd type="none" w="sm" len="sm"/>
                </a:ln>
              </p:spPr>
              <p:txBody>
                <a:bodyPr/>
                <a:lstStyle/>
                <a:p>
                  <a:endParaRPr lang="en-US"/>
                </a:p>
              </p:txBody>
            </p:sp>
            <p:sp>
              <p:nvSpPr>
                <p:cNvPr id="188" name="Google Shape;188;p19"/>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190" name="Google Shape;190;p19"/>
            <p:cNvPicPr preferRelativeResize="0"/>
            <p:nvPr/>
          </p:nvPicPr>
          <p:blipFill rotWithShape="1">
            <a:blip r:embed="rId5">
              <a:alphaModFix/>
            </a:blip>
            <a:srcRect/>
            <a:stretch/>
          </p:blipFill>
          <p:spPr>
            <a:xfrm>
              <a:off x="8408278" y="4743270"/>
              <a:ext cx="1399464" cy="1399464"/>
            </a:xfrm>
            <a:prstGeom prst="rect">
              <a:avLst/>
            </a:prstGeom>
            <a:noFill/>
            <a:ln>
              <a:noFill/>
            </a:ln>
          </p:spPr>
        </p:pic>
        <p:sp>
          <p:nvSpPr>
            <p:cNvPr id="202" name="Google Shape;202;p19"/>
            <p:cNvSpPr txBox="1"/>
            <p:nvPr/>
          </p:nvSpPr>
          <p:spPr>
            <a:xfrm>
              <a:off x="6851938" y="3837345"/>
              <a:ext cx="4584125" cy="517065"/>
            </a:xfrm>
            <a:prstGeom prst="rect">
              <a:avLst/>
            </a:prstGeom>
            <a:noFill/>
            <a:ln>
              <a:noFill/>
            </a:ln>
          </p:spPr>
          <p:txBody>
            <a:bodyPr spcFirstLastPara="1" wrap="square" lIns="0" tIns="0" rIns="0" bIns="0" anchor="t" anchorCtr="0">
              <a:spAutoFit/>
            </a:bodyPr>
            <a:lstStyle/>
            <a:p>
              <a:pPr marL="0" marR="0" lvl="0" indent="0" algn="ctr" rtl="0">
                <a:lnSpc>
                  <a:spcPct val="112000"/>
                </a:lnSpc>
                <a:spcBef>
                  <a:spcPts val="0"/>
                </a:spcBef>
                <a:spcAft>
                  <a:spcPts val="0"/>
                </a:spcAft>
                <a:buNone/>
              </a:pPr>
              <a:r>
                <a:rPr lang="en-US" sz="3000" b="1" i="0" u="none" strike="noStrike" cap="none">
                  <a:solidFill>
                    <a:srgbClr val="000000"/>
                  </a:solidFill>
                  <a:latin typeface="Times New Roman" panose="02020603050405020304" pitchFamily="18" charset="0"/>
                  <a:ea typeface="Ubuntu"/>
                  <a:cs typeface="Times New Roman" panose="02020603050405020304" pitchFamily="18" charset="0"/>
                  <a:sym typeface="Ubuntu"/>
                </a:rPr>
                <a:t>Backend</a:t>
              </a:r>
              <a:endParaRPr>
                <a:latin typeface="Times New Roman" panose="02020603050405020304" pitchFamily="18" charset="0"/>
                <a:cs typeface="Times New Roman" panose="02020603050405020304" pitchFamily="18" charset="0"/>
              </a:endParaRPr>
            </a:p>
          </p:txBody>
        </p:sp>
        <p:sp>
          <p:nvSpPr>
            <p:cNvPr id="204" name="Google Shape;204;p19"/>
            <p:cNvSpPr txBox="1"/>
            <p:nvPr/>
          </p:nvSpPr>
          <p:spPr>
            <a:xfrm>
              <a:off x="6851938" y="6572282"/>
              <a:ext cx="4584126" cy="728433"/>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a:latin typeface="Times New Roman" panose="02020603050405020304" pitchFamily="18" charset="0"/>
                  <a:cs typeface="Times New Roman" panose="02020603050405020304" pitchFamily="18" charset="0"/>
                  <a:sym typeface="Ubuntu"/>
                </a:rPr>
                <a:t>VS Code (PHP)</a:t>
              </a:r>
              <a:endParaRPr lang="en-US" sz="2400">
                <a:latin typeface="Times New Roman" panose="02020603050405020304" pitchFamily="18" charset="0"/>
                <a:cs typeface="Times New Roman" panose="02020603050405020304" pitchFamily="18" charset="0"/>
              </a:endParaRPr>
            </a:p>
          </p:txBody>
        </p:sp>
      </p:grpSp>
      <p:grpSp>
        <p:nvGrpSpPr>
          <p:cNvPr id="11" name="Nhóm 10">
            <a:extLst>
              <a:ext uri="{FF2B5EF4-FFF2-40B4-BE49-F238E27FC236}">
                <a16:creationId xmlns:a16="http://schemas.microsoft.com/office/drawing/2014/main" id="{D24F4AB4-0AAC-CC4C-F48F-E0657FDDE023}"/>
              </a:ext>
            </a:extLst>
          </p:cNvPr>
          <p:cNvGrpSpPr/>
          <p:nvPr/>
        </p:nvGrpSpPr>
        <p:grpSpPr>
          <a:xfrm>
            <a:off x="9568026" y="3007393"/>
            <a:ext cx="3617007" cy="3677881"/>
            <a:chOff x="12163715" y="2974941"/>
            <a:chExt cx="5095585" cy="5181344"/>
          </a:xfrm>
        </p:grpSpPr>
        <p:grpSp>
          <p:nvGrpSpPr>
            <p:cNvPr id="175" name="Google Shape;175;p19"/>
            <p:cNvGrpSpPr/>
            <p:nvPr/>
          </p:nvGrpSpPr>
          <p:grpSpPr>
            <a:xfrm>
              <a:off x="12163715" y="2974941"/>
              <a:ext cx="5095585" cy="5181344"/>
              <a:chOff x="0" y="-253979"/>
              <a:chExt cx="6794113" cy="6908459"/>
            </a:xfrm>
          </p:grpSpPr>
          <p:grpSp>
            <p:nvGrpSpPr>
              <p:cNvPr id="176" name="Google Shape;176;p19"/>
              <p:cNvGrpSpPr/>
              <p:nvPr/>
            </p:nvGrpSpPr>
            <p:grpSpPr>
              <a:xfrm>
                <a:off x="0" y="-253979"/>
                <a:ext cx="6794113" cy="6908459"/>
                <a:chOff x="0" y="-57150"/>
                <a:chExt cx="1528801" cy="1554531"/>
              </a:xfrm>
            </p:grpSpPr>
            <p:sp>
              <p:nvSpPr>
                <p:cNvPr id="177" name="Google Shape;177;p19"/>
                <p:cNvSpPr/>
                <p:nvPr/>
              </p:nvSpPr>
              <p:spPr>
                <a:xfrm>
                  <a:off x="0" y="0"/>
                  <a:ext cx="1528801" cy="1497381"/>
                </a:xfrm>
                <a:custGeom>
                  <a:avLst/>
                  <a:gdLst/>
                  <a:ahLst/>
                  <a:cxnLst/>
                  <a:rect l="l" t="t" r="r" b="b"/>
                  <a:pathLst>
                    <a:path w="1528801" h="1497381" extrusionOk="0">
                      <a:moveTo>
                        <a:pt x="0" y="0"/>
                      </a:moveTo>
                      <a:lnTo>
                        <a:pt x="1528801" y="0"/>
                      </a:lnTo>
                      <a:lnTo>
                        <a:pt x="1528801" y="1497381"/>
                      </a:lnTo>
                      <a:lnTo>
                        <a:pt x="0" y="1497381"/>
                      </a:lnTo>
                      <a:close/>
                    </a:path>
                  </a:pathLst>
                </a:custGeom>
                <a:solidFill>
                  <a:srgbClr val="F28383"/>
                </a:solidFill>
                <a:ln w="47625" cap="flat" cmpd="sng">
                  <a:solidFill>
                    <a:srgbClr val="333333"/>
                  </a:solidFill>
                  <a:prstDash val="solid"/>
                  <a:round/>
                  <a:headEnd type="none" w="sm" len="sm"/>
                  <a:tailEnd type="none" w="sm" len="sm"/>
                </a:ln>
              </p:spPr>
              <p:txBody>
                <a:bodyPr/>
                <a:lstStyle/>
                <a:p>
                  <a:endParaRPr lang="en-US"/>
                </a:p>
              </p:txBody>
            </p:sp>
            <p:sp>
              <p:nvSpPr>
                <p:cNvPr id="178" name="Google Shape;178;p19"/>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9" name="Google Shape;179;p19"/>
              <p:cNvGrpSpPr/>
              <p:nvPr/>
            </p:nvGrpSpPr>
            <p:grpSpPr>
              <a:xfrm>
                <a:off x="340974" y="86536"/>
                <a:ext cx="6112166" cy="6227429"/>
                <a:chOff x="0" y="-57150"/>
                <a:chExt cx="1375351" cy="1401287"/>
              </a:xfrm>
            </p:grpSpPr>
            <p:sp>
              <p:nvSpPr>
                <p:cNvPr id="180" name="Google Shape;180;p19"/>
                <p:cNvSpPr/>
                <p:nvPr/>
              </p:nvSpPr>
              <p:spPr>
                <a:xfrm>
                  <a:off x="0" y="0"/>
                  <a:ext cx="1375351" cy="1344137"/>
                </a:xfrm>
                <a:custGeom>
                  <a:avLst/>
                  <a:gdLst/>
                  <a:ahLst/>
                  <a:cxnLst/>
                  <a:rect l="l" t="t" r="r" b="b"/>
                  <a:pathLst>
                    <a:path w="1375351" h="1344137" extrusionOk="0">
                      <a:moveTo>
                        <a:pt x="0" y="0"/>
                      </a:moveTo>
                      <a:lnTo>
                        <a:pt x="1375351" y="0"/>
                      </a:lnTo>
                      <a:lnTo>
                        <a:pt x="1375351" y="1344137"/>
                      </a:lnTo>
                      <a:lnTo>
                        <a:pt x="0" y="1344137"/>
                      </a:lnTo>
                      <a:close/>
                    </a:path>
                  </a:pathLst>
                </a:custGeom>
                <a:solidFill>
                  <a:srgbClr val="EBEAEA"/>
                </a:solidFill>
                <a:ln w="47625" cap="flat" cmpd="sng">
                  <a:solidFill>
                    <a:srgbClr val="333333"/>
                  </a:solidFill>
                  <a:prstDash val="solid"/>
                  <a:round/>
                  <a:headEnd type="none" w="sm" len="sm"/>
                  <a:tailEnd type="none" w="sm" len="sm"/>
                </a:ln>
              </p:spPr>
              <p:txBody>
                <a:bodyPr/>
                <a:lstStyle/>
                <a:p>
                  <a:endParaRPr lang="en-US"/>
                </a:p>
              </p:txBody>
            </p:sp>
            <p:sp>
              <p:nvSpPr>
                <p:cNvPr id="181" name="Google Shape;181;p19"/>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189" name="Google Shape;189;p19"/>
            <p:cNvPicPr preferRelativeResize="0"/>
            <p:nvPr/>
          </p:nvPicPr>
          <p:blipFill rotWithShape="1">
            <a:blip r:embed="rId6">
              <a:alphaModFix/>
            </a:blip>
            <a:srcRect/>
            <a:stretch/>
          </p:blipFill>
          <p:spPr>
            <a:xfrm>
              <a:off x="13906626" y="4982362"/>
              <a:ext cx="1609762" cy="957076"/>
            </a:xfrm>
            <a:prstGeom prst="rect">
              <a:avLst/>
            </a:prstGeom>
            <a:noFill/>
            <a:ln>
              <a:noFill/>
            </a:ln>
          </p:spPr>
        </p:pic>
        <p:sp>
          <p:nvSpPr>
            <p:cNvPr id="203" name="Google Shape;203;p19"/>
            <p:cNvSpPr txBox="1"/>
            <p:nvPr/>
          </p:nvSpPr>
          <p:spPr>
            <a:xfrm>
              <a:off x="12419445" y="3837345"/>
              <a:ext cx="4584125" cy="517065"/>
            </a:xfrm>
            <a:prstGeom prst="rect">
              <a:avLst/>
            </a:prstGeom>
            <a:noFill/>
            <a:ln>
              <a:noFill/>
            </a:ln>
          </p:spPr>
          <p:txBody>
            <a:bodyPr spcFirstLastPara="1" wrap="square" lIns="0" tIns="0" rIns="0" bIns="0" anchor="t" anchorCtr="0">
              <a:spAutoFit/>
            </a:bodyPr>
            <a:lstStyle/>
            <a:p>
              <a:pPr marL="0" marR="0" lvl="0" indent="0" algn="ctr" rtl="0">
                <a:lnSpc>
                  <a:spcPct val="112000"/>
                </a:lnSpc>
                <a:spcBef>
                  <a:spcPts val="0"/>
                </a:spcBef>
                <a:spcAft>
                  <a:spcPts val="0"/>
                </a:spcAft>
                <a:buNone/>
              </a:pPr>
              <a:r>
                <a:rPr lang="vi-VN" sz="3000" b="1" i="0" u="none" strike="noStrike" cap="none">
                  <a:solidFill>
                    <a:srgbClr val="000000"/>
                  </a:solidFill>
                  <a:latin typeface="Times New Roman" panose="02020603050405020304" pitchFamily="18" charset="0"/>
                  <a:ea typeface="Ubuntu"/>
                  <a:cs typeface="Times New Roman" panose="02020603050405020304" pitchFamily="18" charset="0"/>
                  <a:sym typeface="Ubuntu"/>
                </a:rPr>
                <a:t>Cơ sở dữ liệu</a:t>
              </a:r>
              <a:endParaRPr>
                <a:latin typeface="Times New Roman" panose="02020603050405020304" pitchFamily="18" charset="0"/>
                <a:cs typeface="Times New Roman" panose="02020603050405020304" pitchFamily="18" charset="0"/>
              </a:endParaRPr>
            </a:p>
          </p:txBody>
        </p:sp>
        <p:sp>
          <p:nvSpPr>
            <p:cNvPr id="205" name="Google Shape;205;p19"/>
            <p:cNvSpPr txBox="1"/>
            <p:nvPr/>
          </p:nvSpPr>
          <p:spPr>
            <a:xfrm>
              <a:off x="12419445" y="6572282"/>
              <a:ext cx="4584125" cy="51706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000000"/>
                  </a:solidFill>
                  <a:latin typeface="Times New Roman" panose="02020603050405020304" pitchFamily="18" charset="0"/>
                  <a:ea typeface="Ubuntu"/>
                  <a:cs typeface="Times New Roman" panose="02020603050405020304" pitchFamily="18" charset="0"/>
                  <a:sym typeface="Ubuntu"/>
                </a:rPr>
                <a:t>MySQL</a:t>
              </a:r>
              <a:endParaRPr/>
            </a:p>
          </p:txBody>
        </p:sp>
      </p:grpSp>
      <p:grpSp>
        <p:nvGrpSpPr>
          <p:cNvPr id="9" name="Nhóm 8">
            <a:extLst>
              <a:ext uri="{FF2B5EF4-FFF2-40B4-BE49-F238E27FC236}">
                <a16:creationId xmlns:a16="http://schemas.microsoft.com/office/drawing/2014/main" id="{AFDD5903-DFA4-A4F6-BEAB-76D8B6B7400F}"/>
              </a:ext>
            </a:extLst>
          </p:cNvPr>
          <p:cNvGrpSpPr/>
          <p:nvPr/>
        </p:nvGrpSpPr>
        <p:grpSpPr>
          <a:xfrm>
            <a:off x="637910" y="3007393"/>
            <a:ext cx="3617007" cy="3677881"/>
            <a:chOff x="776723" y="2974941"/>
            <a:chExt cx="5095585" cy="5181344"/>
          </a:xfrm>
        </p:grpSpPr>
        <p:grpSp>
          <p:nvGrpSpPr>
            <p:cNvPr id="191" name="Google Shape;191;p19"/>
            <p:cNvGrpSpPr/>
            <p:nvPr/>
          </p:nvGrpSpPr>
          <p:grpSpPr>
            <a:xfrm>
              <a:off x="776723" y="2974941"/>
              <a:ext cx="5095585" cy="5181344"/>
              <a:chOff x="0" y="-253979"/>
              <a:chExt cx="6794113" cy="6908459"/>
            </a:xfrm>
          </p:grpSpPr>
          <p:grpSp>
            <p:nvGrpSpPr>
              <p:cNvPr id="192" name="Google Shape;192;p19"/>
              <p:cNvGrpSpPr/>
              <p:nvPr/>
            </p:nvGrpSpPr>
            <p:grpSpPr>
              <a:xfrm>
                <a:off x="0" y="-253979"/>
                <a:ext cx="6794113" cy="6908459"/>
                <a:chOff x="0" y="-57150"/>
                <a:chExt cx="1528801" cy="1554531"/>
              </a:xfrm>
            </p:grpSpPr>
            <p:sp>
              <p:nvSpPr>
                <p:cNvPr id="193" name="Google Shape;193;p19"/>
                <p:cNvSpPr/>
                <p:nvPr/>
              </p:nvSpPr>
              <p:spPr>
                <a:xfrm>
                  <a:off x="0" y="0"/>
                  <a:ext cx="1528801" cy="1497381"/>
                </a:xfrm>
                <a:custGeom>
                  <a:avLst/>
                  <a:gdLst/>
                  <a:ahLst/>
                  <a:cxnLst/>
                  <a:rect l="l" t="t" r="r" b="b"/>
                  <a:pathLst>
                    <a:path w="1528801" h="1497381" extrusionOk="0">
                      <a:moveTo>
                        <a:pt x="0" y="0"/>
                      </a:moveTo>
                      <a:lnTo>
                        <a:pt x="1528801" y="0"/>
                      </a:lnTo>
                      <a:lnTo>
                        <a:pt x="1528801" y="1497381"/>
                      </a:lnTo>
                      <a:lnTo>
                        <a:pt x="0" y="1497381"/>
                      </a:lnTo>
                      <a:close/>
                    </a:path>
                  </a:pathLst>
                </a:custGeom>
                <a:solidFill>
                  <a:srgbClr val="F9B458"/>
                </a:solidFill>
                <a:ln w="47625" cap="flat" cmpd="sng">
                  <a:solidFill>
                    <a:srgbClr val="333333"/>
                  </a:solidFill>
                  <a:prstDash val="solid"/>
                  <a:round/>
                  <a:headEnd type="none" w="sm" len="sm"/>
                  <a:tailEnd type="none" w="sm" len="sm"/>
                </a:ln>
              </p:spPr>
              <p:txBody>
                <a:bodyPr/>
                <a:lstStyle/>
                <a:p>
                  <a:endParaRPr lang="en-US"/>
                </a:p>
              </p:txBody>
            </p:sp>
            <p:sp>
              <p:nvSpPr>
                <p:cNvPr id="194" name="Google Shape;194;p19"/>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5" name="Google Shape;195;p19"/>
              <p:cNvGrpSpPr/>
              <p:nvPr/>
            </p:nvGrpSpPr>
            <p:grpSpPr>
              <a:xfrm>
                <a:off x="340974" y="86536"/>
                <a:ext cx="6112166" cy="6227429"/>
                <a:chOff x="0" y="-57150"/>
                <a:chExt cx="1375351" cy="1401287"/>
              </a:xfrm>
            </p:grpSpPr>
            <p:sp>
              <p:nvSpPr>
                <p:cNvPr id="196" name="Google Shape;196;p19"/>
                <p:cNvSpPr/>
                <p:nvPr/>
              </p:nvSpPr>
              <p:spPr>
                <a:xfrm>
                  <a:off x="0" y="0"/>
                  <a:ext cx="1375351" cy="1344137"/>
                </a:xfrm>
                <a:custGeom>
                  <a:avLst/>
                  <a:gdLst/>
                  <a:ahLst/>
                  <a:cxnLst/>
                  <a:rect l="l" t="t" r="r" b="b"/>
                  <a:pathLst>
                    <a:path w="1375351" h="1344137" extrusionOk="0">
                      <a:moveTo>
                        <a:pt x="0" y="0"/>
                      </a:moveTo>
                      <a:lnTo>
                        <a:pt x="1375351" y="0"/>
                      </a:lnTo>
                      <a:lnTo>
                        <a:pt x="1375351" y="1344137"/>
                      </a:lnTo>
                      <a:lnTo>
                        <a:pt x="0" y="1344137"/>
                      </a:lnTo>
                      <a:close/>
                    </a:path>
                  </a:pathLst>
                </a:custGeom>
                <a:solidFill>
                  <a:srgbClr val="EBEAEA"/>
                </a:solidFill>
                <a:ln w="47625" cap="flat" cmpd="sng">
                  <a:solidFill>
                    <a:srgbClr val="333333"/>
                  </a:solidFill>
                  <a:prstDash val="solid"/>
                  <a:round/>
                  <a:headEnd type="none" w="sm" len="sm"/>
                  <a:tailEnd type="none" w="sm" len="sm"/>
                </a:ln>
              </p:spPr>
              <p:txBody>
                <a:bodyPr/>
                <a:lstStyle/>
                <a:p>
                  <a:endParaRPr lang="en-US"/>
                </a:p>
              </p:txBody>
            </p:sp>
            <p:sp>
              <p:nvSpPr>
                <p:cNvPr id="197" name="Google Shape;197;p19"/>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198" name="Google Shape;198;p19"/>
            <p:cNvPicPr preferRelativeResize="0"/>
            <p:nvPr/>
          </p:nvPicPr>
          <p:blipFill rotWithShape="1">
            <a:blip r:embed="rId7">
              <a:alphaModFix/>
            </a:blip>
            <a:srcRect/>
            <a:stretch/>
          </p:blipFill>
          <p:spPr>
            <a:xfrm>
              <a:off x="2576236" y="4694723"/>
              <a:ext cx="1496558" cy="1496558"/>
            </a:xfrm>
            <a:prstGeom prst="rect">
              <a:avLst/>
            </a:prstGeom>
            <a:noFill/>
            <a:ln>
              <a:noFill/>
            </a:ln>
          </p:spPr>
        </p:pic>
        <p:sp>
          <p:nvSpPr>
            <p:cNvPr id="206" name="Google Shape;206;p19"/>
            <p:cNvSpPr txBox="1"/>
            <p:nvPr/>
          </p:nvSpPr>
          <p:spPr>
            <a:xfrm>
              <a:off x="1032453" y="3837345"/>
              <a:ext cx="4584125" cy="517065"/>
            </a:xfrm>
            <a:prstGeom prst="rect">
              <a:avLst/>
            </a:prstGeom>
            <a:noFill/>
            <a:ln>
              <a:noFill/>
            </a:ln>
          </p:spPr>
          <p:txBody>
            <a:bodyPr spcFirstLastPara="1" wrap="square" lIns="0" tIns="0" rIns="0" bIns="0" anchor="t" anchorCtr="0">
              <a:spAutoFit/>
            </a:bodyPr>
            <a:lstStyle/>
            <a:p>
              <a:pPr marL="0" marR="0" lvl="0" indent="0" algn="ctr" rtl="0">
                <a:lnSpc>
                  <a:spcPct val="112000"/>
                </a:lnSpc>
                <a:spcBef>
                  <a:spcPts val="0"/>
                </a:spcBef>
                <a:spcAft>
                  <a:spcPts val="0"/>
                </a:spcAft>
                <a:buNone/>
              </a:pPr>
              <a:r>
                <a:rPr lang="en-US" sz="3000" b="1" i="0" u="none" strike="noStrike" cap="none">
                  <a:solidFill>
                    <a:srgbClr val="000000"/>
                  </a:solidFill>
                  <a:latin typeface="Times New Roman" panose="02020603050405020304" pitchFamily="18" charset="0"/>
                  <a:ea typeface="Ubuntu"/>
                  <a:cs typeface="Times New Roman" panose="02020603050405020304" pitchFamily="18" charset="0"/>
                  <a:sym typeface="Ubuntu"/>
                </a:rPr>
                <a:t>Frontend</a:t>
              </a:r>
              <a:endParaRPr>
                <a:latin typeface="Times New Roman" panose="02020603050405020304" pitchFamily="18" charset="0"/>
                <a:cs typeface="Times New Roman" panose="02020603050405020304" pitchFamily="18" charset="0"/>
              </a:endParaRPr>
            </a:p>
          </p:txBody>
        </p:sp>
        <p:sp>
          <p:nvSpPr>
            <p:cNvPr id="207" name="Google Shape;207;p19"/>
            <p:cNvSpPr txBox="1"/>
            <p:nvPr/>
          </p:nvSpPr>
          <p:spPr>
            <a:xfrm>
              <a:off x="1032453" y="6572282"/>
              <a:ext cx="4584126" cy="728433"/>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000000"/>
                  </a:solidFill>
                  <a:latin typeface="Times New Roman" panose="02020603050405020304" pitchFamily="18" charset="0"/>
                  <a:ea typeface="Ubuntu"/>
                  <a:cs typeface="Times New Roman" panose="02020603050405020304" pitchFamily="18" charset="0"/>
                  <a:sym typeface="Ubuntu"/>
                </a:rPr>
                <a:t>VS Code (HTML, CSS)</a:t>
              </a:r>
              <a:endParaRPr lang="en-US" sz="2400">
                <a:latin typeface="Times New Roman" panose="02020603050405020304" pitchFamily="18" charset="0"/>
                <a:cs typeface="Times New Roman" panose="02020603050405020304" pitchFamily="18" charset="0"/>
              </a:endParaRPr>
            </a:p>
          </p:txBody>
        </p:sp>
      </p:grpSp>
      <p:grpSp>
        <p:nvGrpSpPr>
          <p:cNvPr id="12" name="Nhóm 11">
            <a:extLst>
              <a:ext uri="{FF2B5EF4-FFF2-40B4-BE49-F238E27FC236}">
                <a16:creationId xmlns:a16="http://schemas.microsoft.com/office/drawing/2014/main" id="{3585DE90-9CF6-5B08-9F92-3D6FCED9951D}"/>
              </a:ext>
            </a:extLst>
          </p:cNvPr>
          <p:cNvGrpSpPr/>
          <p:nvPr/>
        </p:nvGrpSpPr>
        <p:grpSpPr>
          <a:xfrm>
            <a:off x="14033083" y="3007393"/>
            <a:ext cx="3617007" cy="3677881"/>
            <a:chOff x="6596208" y="2974941"/>
            <a:chExt cx="5095585" cy="5181344"/>
          </a:xfrm>
        </p:grpSpPr>
        <p:grpSp>
          <p:nvGrpSpPr>
            <p:cNvPr id="13" name="Google Shape;182;p19">
              <a:extLst>
                <a:ext uri="{FF2B5EF4-FFF2-40B4-BE49-F238E27FC236}">
                  <a16:creationId xmlns:a16="http://schemas.microsoft.com/office/drawing/2014/main" id="{8E6772C5-7886-C719-60A2-1312CD9EB4E5}"/>
                </a:ext>
              </a:extLst>
            </p:cNvPr>
            <p:cNvGrpSpPr/>
            <p:nvPr/>
          </p:nvGrpSpPr>
          <p:grpSpPr>
            <a:xfrm>
              <a:off x="6596208" y="2974941"/>
              <a:ext cx="5095585" cy="5181344"/>
              <a:chOff x="0" y="-253979"/>
              <a:chExt cx="6794113" cy="6908459"/>
            </a:xfrm>
          </p:grpSpPr>
          <p:grpSp>
            <p:nvGrpSpPr>
              <p:cNvPr id="17" name="Google Shape;183;p19">
                <a:extLst>
                  <a:ext uri="{FF2B5EF4-FFF2-40B4-BE49-F238E27FC236}">
                    <a16:creationId xmlns:a16="http://schemas.microsoft.com/office/drawing/2014/main" id="{BC89284B-4811-E3F4-D539-4375424A2EE1}"/>
                  </a:ext>
                </a:extLst>
              </p:cNvPr>
              <p:cNvGrpSpPr/>
              <p:nvPr/>
            </p:nvGrpSpPr>
            <p:grpSpPr>
              <a:xfrm>
                <a:off x="0" y="-253979"/>
                <a:ext cx="6794113" cy="6908459"/>
                <a:chOff x="0" y="-57150"/>
                <a:chExt cx="1528801" cy="1554531"/>
              </a:xfrm>
            </p:grpSpPr>
            <p:sp>
              <p:nvSpPr>
                <p:cNvPr id="21" name="Google Shape;184;p19">
                  <a:extLst>
                    <a:ext uri="{FF2B5EF4-FFF2-40B4-BE49-F238E27FC236}">
                      <a16:creationId xmlns:a16="http://schemas.microsoft.com/office/drawing/2014/main" id="{4B08281C-1D55-AD96-1717-C1DDF33116B4}"/>
                    </a:ext>
                  </a:extLst>
                </p:cNvPr>
                <p:cNvSpPr/>
                <p:nvPr/>
              </p:nvSpPr>
              <p:spPr>
                <a:xfrm>
                  <a:off x="0" y="0"/>
                  <a:ext cx="1528801" cy="1497381"/>
                </a:xfrm>
                <a:custGeom>
                  <a:avLst/>
                  <a:gdLst/>
                  <a:ahLst/>
                  <a:cxnLst/>
                  <a:rect l="l" t="t" r="r" b="b"/>
                  <a:pathLst>
                    <a:path w="1528801" h="1497381" extrusionOk="0">
                      <a:moveTo>
                        <a:pt x="0" y="0"/>
                      </a:moveTo>
                      <a:lnTo>
                        <a:pt x="1528801" y="0"/>
                      </a:lnTo>
                      <a:lnTo>
                        <a:pt x="1528801" y="1497381"/>
                      </a:lnTo>
                      <a:lnTo>
                        <a:pt x="0" y="1497381"/>
                      </a:lnTo>
                      <a:close/>
                    </a:path>
                  </a:pathLst>
                </a:custGeom>
                <a:solidFill>
                  <a:schemeClr val="bg2">
                    <a:lumMod val="60000"/>
                    <a:lumOff val="40000"/>
                  </a:schemeClr>
                </a:solidFill>
                <a:ln w="47625" cap="flat" cmpd="sng">
                  <a:solidFill>
                    <a:srgbClr val="333333"/>
                  </a:solidFill>
                  <a:prstDash val="solid"/>
                  <a:round/>
                  <a:headEnd type="none" w="sm" len="sm"/>
                  <a:tailEnd type="none" w="sm" len="sm"/>
                </a:ln>
              </p:spPr>
              <p:txBody>
                <a:bodyPr/>
                <a:lstStyle/>
                <a:p>
                  <a:endParaRPr lang="en-US"/>
                </a:p>
              </p:txBody>
            </p:sp>
            <p:sp>
              <p:nvSpPr>
                <p:cNvPr id="22" name="Google Shape;185;p19">
                  <a:extLst>
                    <a:ext uri="{FF2B5EF4-FFF2-40B4-BE49-F238E27FC236}">
                      <a16:creationId xmlns:a16="http://schemas.microsoft.com/office/drawing/2014/main" id="{7E3EFD4C-08E9-2A3E-BC7C-E4A1578BB755}"/>
                    </a:ext>
                  </a:extLst>
                </p:cNvPr>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 name="Google Shape;186;p19">
                <a:extLst>
                  <a:ext uri="{FF2B5EF4-FFF2-40B4-BE49-F238E27FC236}">
                    <a16:creationId xmlns:a16="http://schemas.microsoft.com/office/drawing/2014/main" id="{51AFDAAF-11C4-2A35-7F07-FE4AAFB0F9A9}"/>
                  </a:ext>
                </a:extLst>
              </p:cNvPr>
              <p:cNvGrpSpPr/>
              <p:nvPr/>
            </p:nvGrpSpPr>
            <p:grpSpPr>
              <a:xfrm>
                <a:off x="340974" y="86536"/>
                <a:ext cx="6112166" cy="6227429"/>
                <a:chOff x="0" y="-57150"/>
                <a:chExt cx="1375351" cy="1401287"/>
              </a:xfrm>
            </p:grpSpPr>
            <p:sp>
              <p:nvSpPr>
                <p:cNvPr id="19" name="Google Shape;187;p19">
                  <a:extLst>
                    <a:ext uri="{FF2B5EF4-FFF2-40B4-BE49-F238E27FC236}">
                      <a16:creationId xmlns:a16="http://schemas.microsoft.com/office/drawing/2014/main" id="{406EE032-CB5C-9186-4052-75B3AFA9766F}"/>
                    </a:ext>
                  </a:extLst>
                </p:cNvPr>
                <p:cNvSpPr/>
                <p:nvPr/>
              </p:nvSpPr>
              <p:spPr>
                <a:xfrm>
                  <a:off x="0" y="0"/>
                  <a:ext cx="1375351" cy="1344137"/>
                </a:xfrm>
                <a:custGeom>
                  <a:avLst/>
                  <a:gdLst/>
                  <a:ahLst/>
                  <a:cxnLst/>
                  <a:rect l="l" t="t" r="r" b="b"/>
                  <a:pathLst>
                    <a:path w="1375351" h="1344137" extrusionOk="0">
                      <a:moveTo>
                        <a:pt x="0" y="0"/>
                      </a:moveTo>
                      <a:lnTo>
                        <a:pt x="1375351" y="0"/>
                      </a:lnTo>
                      <a:lnTo>
                        <a:pt x="1375351" y="1344137"/>
                      </a:lnTo>
                      <a:lnTo>
                        <a:pt x="0" y="1344137"/>
                      </a:lnTo>
                      <a:close/>
                    </a:path>
                  </a:pathLst>
                </a:custGeom>
                <a:solidFill>
                  <a:srgbClr val="EBEAEA"/>
                </a:solidFill>
                <a:ln w="47625" cap="flat" cmpd="sng">
                  <a:solidFill>
                    <a:srgbClr val="333333"/>
                  </a:solidFill>
                  <a:prstDash val="solid"/>
                  <a:round/>
                  <a:headEnd type="none" w="sm" len="sm"/>
                  <a:tailEnd type="none" w="sm" len="sm"/>
                </a:ln>
              </p:spPr>
              <p:txBody>
                <a:bodyPr/>
                <a:lstStyle/>
                <a:p>
                  <a:endParaRPr lang="en-US"/>
                </a:p>
              </p:txBody>
            </p:sp>
            <p:sp>
              <p:nvSpPr>
                <p:cNvPr id="20" name="Google Shape;188;p19">
                  <a:extLst>
                    <a:ext uri="{FF2B5EF4-FFF2-40B4-BE49-F238E27FC236}">
                      <a16:creationId xmlns:a16="http://schemas.microsoft.com/office/drawing/2014/main" id="{093478F9-33D9-75F7-A3C6-4CBC7C1B68F4}"/>
                    </a:ext>
                  </a:extLst>
                </p:cNvPr>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15" name="Google Shape;202;p19">
              <a:extLst>
                <a:ext uri="{FF2B5EF4-FFF2-40B4-BE49-F238E27FC236}">
                  <a16:creationId xmlns:a16="http://schemas.microsoft.com/office/drawing/2014/main" id="{5BA10B06-64E6-DA49-21DA-8F41B2BAEB4D}"/>
                </a:ext>
              </a:extLst>
            </p:cNvPr>
            <p:cNvSpPr txBox="1"/>
            <p:nvPr/>
          </p:nvSpPr>
          <p:spPr>
            <a:xfrm>
              <a:off x="6851938" y="3837344"/>
              <a:ext cx="4584126" cy="728433"/>
            </a:xfrm>
            <a:prstGeom prst="rect">
              <a:avLst/>
            </a:prstGeom>
            <a:noFill/>
            <a:ln>
              <a:noFill/>
            </a:ln>
          </p:spPr>
          <p:txBody>
            <a:bodyPr spcFirstLastPara="1" wrap="square" lIns="0" tIns="0" rIns="0" bIns="0" anchor="t" anchorCtr="0">
              <a:spAutoFit/>
            </a:bodyPr>
            <a:lstStyle/>
            <a:p>
              <a:pPr marL="0" marR="0" lvl="0" indent="0" algn="ctr" rtl="0">
                <a:lnSpc>
                  <a:spcPct val="112000"/>
                </a:lnSpc>
                <a:spcBef>
                  <a:spcPts val="0"/>
                </a:spcBef>
                <a:spcAft>
                  <a:spcPts val="0"/>
                </a:spcAft>
                <a:buNone/>
              </a:pPr>
              <a:r>
                <a:rPr lang="en-US" sz="3000" b="1" i="0" u="none" strike="noStrike" cap="none">
                  <a:solidFill>
                    <a:srgbClr val="000000"/>
                  </a:solidFill>
                  <a:latin typeface="Times New Roman" panose="02020603050405020304" pitchFamily="18" charset="0"/>
                  <a:ea typeface="Ubuntu"/>
                  <a:cs typeface="Times New Roman" panose="02020603050405020304" pitchFamily="18" charset="0"/>
                  <a:sym typeface="Ubuntu"/>
                </a:rPr>
                <a:t>Công cụ hỗ trợ</a:t>
              </a:r>
              <a:endParaRPr>
                <a:latin typeface="Times New Roman" panose="02020603050405020304" pitchFamily="18" charset="0"/>
                <a:cs typeface="Times New Roman" panose="02020603050405020304" pitchFamily="18" charset="0"/>
              </a:endParaRPr>
            </a:p>
          </p:txBody>
        </p:sp>
        <p:sp>
          <p:nvSpPr>
            <p:cNvPr id="16" name="Google Shape;204;p19">
              <a:extLst>
                <a:ext uri="{FF2B5EF4-FFF2-40B4-BE49-F238E27FC236}">
                  <a16:creationId xmlns:a16="http://schemas.microsoft.com/office/drawing/2014/main" id="{46823D07-52B0-EF95-2EE1-88CA94BA821E}"/>
                </a:ext>
              </a:extLst>
            </p:cNvPr>
            <p:cNvSpPr txBox="1"/>
            <p:nvPr/>
          </p:nvSpPr>
          <p:spPr>
            <a:xfrm>
              <a:off x="6851938" y="6572282"/>
              <a:ext cx="4584126" cy="1040619"/>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a:latin typeface="Times New Roman" panose="02020603050405020304" pitchFamily="18" charset="0"/>
                  <a:cs typeface="Times New Roman" panose="02020603050405020304" pitchFamily="18" charset="0"/>
                  <a:sym typeface="Ubuntu"/>
                </a:rPr>
                <a:t>ChatGPT, GitHub </a:t>
              </a:r>
            </a:p>
            <a:p>
              <a:pPr marL="0" marR="0" lvl="0" indent="0" algn="ctr" rtl="0">
                <a:spcBef>
                  <a:spcPts val="0"/>
                </a:spcBef>
                <a:spcAft>
                  <a:spcPts val="0"/>
                </a:spcAft>
                <a:buNone/>
              </a:pPr>
              <a:r>
                <a:rPr lang="en-US" sz="2400">
                  <a:latin typeface="Times New Roman" panose="02020603050405020304" pitchFamily="18" charset="0"/>
                  <a:cs typeface="Times New Roman" panose="02020603050405020304" pitchFamily="18" charset="0"/>
                  <a:sym typeface="Ubuntu"/>
                </a:rPr>
                <a:t>Copilot, PlantUML</a:t>
              </a:r>
              <a:endParaRPr lang="en-US" sz="2400">
                <a:latin typeface="Times New Roman" panose="02020603050405020304" pitchFamily="18" charset="0"/>
                <a:cs typeface="Times New Roman" panose="02020603050405020304" pitchFamily="18" charset="0"/>
              </a:endParaRPr>
            </a:p>
          </p:txBody>
        </p:sp>
      </p:grpSp>
      <p:pic>
        <p:nvPicPr>
          <p:cNvPr id="23" name="Google Shape;586;p36">
            <a:extLst>
              <a:ext uri="{FF2B5EF4-FFF2-40B4-BE49-F238E27FC236}">
                <a16:creationId xmlns:a16="http://schemas.microsoft.com/office/drawing/2014/main" id="{278A900D-6B80-9ED4-6321-7E06072CD24F}"/>
              </a:ext>
            </a:extLst>
          </p:cNvPr>
          <p:cNvPicPr preferRelativeResize="0"/>
          <p:nvPr/>
        </p:nvPicPr>
        <p:blipFill rotWithShape="1">
          <a:blip r:embed="rId8">
            <a:alphaModFix/>
          </a:blip>
          <a:srcRect/>
          <a:stretch/>
        </p:blipFill>
        <p:spPr>
          <a:xfrm>
            <a:off x="15410318" y="4228148"/>
            <a:ext cx="862536" cy="86253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364">
          <a:extLst>
            <a:ext uri="{FF2B5EF4-FFF2-40B4-BE49-F238E27FC236}">
              <a16:creationId xmlns:a16="http://schemas.microsoft.com/office/drawing/2014/main" id="{5FB457D7-A412-9668-13FB-AB13CDD4002B}"/>
            </a:ext>
          </a:extLst>
        </p:cNvPr>
        <p:cNvGrpSpPr/>
        <p:nvPr/>
      </p:nvGrpSpPr>
      <p:grpSpPr>
        <a:xfrm>
          <a:off x="0" y="0"/>
          <a:ext cx="0" cy="0"/>
          <a:chOff x="0" y="0"/>
          <a:chExt cx="0" cy="0"/>
        </a:xfrm>
      </p:grpSpPr>
      <p:pic>
        <p:nvPicPr>
          <p:cNvPr id="365" name="Google Shape;365;p29">
            <a:extLst>
              <a:ext uri="{FF2B5EF4-FFF2-40B4-BE49-F238E27FC236}">
                <a16:creationId xmlns:a16="http://schemas.microsoft.com/office/drawing/2014/main" id="{641FED19-EAF2-FE91-2BBA-AD42EE13A3A7}"/>
              </a:ext>
            </a:extLst>
          </p:cNvPr>
          <p:cNvPicPr preferRelativeResize="0"/>
          <p:nvPr/>
        </p:nvPicPr>
        <p:blipFill rotWithShape="1">
          <a:blip r:embed="rId3">
            <a:alphaModFix/>
          </a:blip>
          <a:srcRect l="33946" t="11165" r="33717" b="8738"/>
          <a:stretch/>
        </p:blipFill>
        <p:spPr>
          <a:xfrm>
            <a:off x="960075" y="1142326"/>
            <a:ext cx="5899377" cy="8219874"/>
          </a:xfrm>
          <a:prstGeom prst="rect">
            <a:avLst/>
          </a:prstGeom>
          <a:noFill/>
          <a:ln>
            <a:noFill/>
          </a:ln>
        </p:spPr>
      </p:pic>
      <p:sp>
        <p:nvSpPr>
          <p:cNvPr id="366" name="Google Shape;366;p29">
            <a:extLst>
              <a:ext uri="{FF2B5EF4-FFF2-40B4-BE49-F238E27FC236}">
                <a16:creationId xmlns:a16="http://schemas.microsoft.com/office/drawing/2014/main" id="{D7062000-3676-9FA4-E90C-1B0B10A7FA4D}"/>
              </a:ext>
            </a:extLst>
          </p:cNvPr>
          <p:cNvSpPr txBox="1"/>
          <p:nvPr/>
        </p:nvSpPr>
        <p:spPr>
          <a:xfrm>
            <a:off x="7652821" y="2024748"/>
            <a:ext cx="9361500" cy="1149867"/>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8000" b="1" i="0" u="none" strike="noStrike" cap="none">
                <a:solidFill>
                  <a:srgbClr val="F28383"/>
                </a:solidFill>
                <a:latin typeface="Times New Roman" panose="02020603050405020304" pitchFamily="18" charset="0"/>
                <a:ea typeface="Ubuntu"/>
                <a:cs typeface="Times New Roman" panose="02020603050405020304" pitchFamily="18" charset="0"/>
                <a:sym typeface="Ubuntu"/>
              </a:rPr>
              <a:t>Kế hoạch thực hiện</a:t>
            </a:r>
            <a:endParaRPr sz="8000">
              <a:solidFill>
                <a:srgbClr val="F28383"/>
              </a:solidFill>
              <a:latin typeface="Times New Roman" panose="02020603050405020304" pitchFamily="18" charset="0"/>
              <a:cs typeface="Times New Roman" panose="02020603050405020304" pitchFamily="18" charset="0"/>
            </a:endParaRPr>
          </a:p>
        </p:txBody>
      </p:sp>
      <p:graphicFrame>
        <p:nvGraphicFramePr>
          <p:cNvPr id="2" name="Bảng 1">
            <a:extLst>
              <a:ext uri="{FF2B5EF4-FFF2-40B4-BE49-F238E27FC236}">
                <a16:creationId xmlns:a16="http://schemas.microsoft.com/office/drawing/2014/main" id="{A5A48650-2527-2297-85F5-D278D838C585}"/>
              </a:ext>
            </a:extLst>
          </p:cNvPr>
          <p:cNvGraphicFramePr>
            <a:graphicFrameLocks noGrp="1"/>
          </p:cNvGraphicFramePr>
          <p:nvPr>
            <p:extLst>
              <p:ext uri="{D42A27DB-BD31-4B8C-83A1-F6EECF244321}">
                <p14:modId xmlns:p14="http://schemas.microsoft.com/office/powerpoint/2010/main" val="1885576959"/>
              </p:ext>
            </p:extLst>
          </p:nvPr>
        </p:nvGraphicFramePr>
        <p:xfrm>
          <a:off x="8304427" y="3812172"/>
          <a:ext cx="8058288" cy="4450080"/>
        </p:xfrm>
        <a:graphic>
          <a:graphicData uri="http://schemas.openxmlformats.org/drawingml/2006/table">
            <a:tbl>
              <a:tblPr>
                <a:tableStyleId>{8A107856-5554-42FB-B03E-39F5DBC370BA}</a:tableStyleId>
              </a:tblPr>
              <a:tblGrid>
                <a:gridCol w="1845326">
                  <a:extLst>
                    <a:ext uri="{9D8B030D-6E8A-4147-A177-3AD203B41FA5}">
                      <a16:colId xmlns:a16="http://schemas.microsoft.com/office/drawing/2014/main" val="322161978"/>
                    </a:ext>
                  </a:extLst>
                </a:gridCol>
                <a:gridCol w="6212962">
                  <a:extLst>
                    <a:ext uri="{9D8B030D-6E8A-4147-A177-3AD203B41FA5}">
                      <a16:colId xmlns:a16="http://schemas.microsoft.com/office/drawing/2014/main" val="2900312083"/>
                    </a:ext>
                  </a:extLst>
                </a:gridCol>
              </a:tblGrid>
              <a:tr h="0">
                <a:tc>
                  <a:txBody>
                    <a:bodyPr/>
                    <a:lstStyle/>
                    <a:p>
                      <a:r>
                        <a:rPr lang="en-US" sz="3200">
                          <a:latin typeface="Times New Roman" panose="02020603050405020304" pitchFamily="18" charset="0"/>
                          <a:cs typeface="Times New Roman" panose="02020603050405020304" pitchFamily="18" charset="0"/>
                        </a:rPr>
                        <a:t>Tuần</a:t>
                      </a:r>
                    </a:p>
                  </a:txBody>
                  <a:tcPr anchor="ctr"/>
                </a:tc>
                <a:tc>
                  <a:txBody>
                    <a:bodyPr/>
                    <a:lstStyle/>
                    <a:p>
                      <a:r>
                        <a:rPr lang="en-US" sz="3200">
                          <a:latin typeface="Times New Roman" panose="02020603050405020304" pitchFamily="18" charset="0"/>
                          <a:cs typeface="Times New Roman" panose="02020603050405020304" pitchFamily="18" charset="0"/>
                        </a:rPr>
                        <a:t>Công việc</a:t>
                      </a:r>
                    </a:p>
                  </a:txBody>
                  <a:tcPr anchor="ctr"/>
                </a:tc>
                <a:extLst>
                  <a:ext uri="{0D108BD9-81ED-4DB2-BD59-A6C34878D82A}">
                    <a16:rowId xmlns:a16="http://schemas.microsoft.com/office/drawing/2014/main" val="2273092233"/>
                  </a:ext>
                </a:extLst>
              </a:tr>
              <a:tr h="0">
                <a:tc>
                  <a:txBody>
                    <a:bodyPr/>
                    <a:lstStyle/>
                    <a:p>
                      <a:r>
                        <a:rPr lang="en-US" sz="3200">
                          <a:latin typeface="Times New Roman" panose="02020603050405020304" pitchFamily="18" charset="0"/>
                          <a:cs typeface="Times New Roman" panose="02020603050405020304" pitchFamily="18" charset="0"/>
                        </a:rPr>
                        <a:t>1-2</a:t>
                      </a:r>
                    </a:p>
                  </a:txBody>
                  <a:tcPr anchor="ctr"/>
                </a:tc>
                <a:tc>
                  <a:txBody>
                    <a:bodyPr/>
                    <a:lstStyle/>
                    <a:p>
                      <a:r>
                        <a:rPr lang="en-US" sz="3200">
                          <a:latin typeface="Times New Roman" panose="02020603050405020304" pitchFamily="18" charset="0"/>
                          <a:cs typeface="Times New Roman" panose="02020603050405020304" pitchFamily="18" charset="0"/>
                        </a:rPr>
                        <a:t>Chọn đề tài, tìm hiểu yêu cầu</a:t>
                      </a:r>
                    </a:p>
                  </a:txBody>
                  <a:tcPr anchor="ctr"/>
                </a:tc>
                <a:extLst>
                  <a:ext uri="{0D108BD9-81ED-4DB2-BD59-A6C34878D82A}">
                    <a16:rowId xmlns:a16="http://schemas.microsoft.com/office/drawing/2014/main" val="1703734537"/>
                  </a:ext>
                </a:extLst>
              </a:tr>
              <a:tr h="0">
                <a:tc>
                  <a:txBody>
                    <a:bodyPr/>
                    <a:lstStyle/>
                    <a:p>
                      <a:r>
                        <a:rPr lang="en-US" sz="3200">
                          <a:latin typeface="Times New Roman" panose="02020603050405020304" pitchFamily="18" charset="0"/>
                          <a:cs typeface="Times New Roman" panose="02020603050405020304" pitchFamily="18" charset="0"/>
                        </a:rPr>
                        <a:t>3-4</a:t>
                      </a:r>
                    </a:p>
                  </a:txBody>
                  <a:tcPr anchor="ctr"/>
                </a:tc>
                <a:tc>
                  <a:txBody>
                    <a:bodyPr/>
                    <a:lstStyle/>
                    <a:p>
                      <a:r>
                        <a:rPr lang="en-US" sz="3200">
                          <a:latin typeface="Times New Roman" panose="02020603050405020304" pitchFamily="18" charset="0"/>
                          <a:cs typeface="Times New Roman" panose="02020603050405020304" pitchFamily="18" charset="0"/>
                        </a:rPr>
                        <a:t>Phân tích chức năng, phân chia công việc</a:t>
                      </a:r>
                    </a:p>
                  </a:txBody>
                  <a:tcPr anchor="ctr"/>
                </a:tc>
                <a:extLst>
                  <a:ext uri="{0D108BD9-81ED-4DB2-BD59-A6C34878D82A}">
                    <a16:rowId xmlns:a16="http://schemas.microsoft.com/office/drawing/2014/main" val="2609725089"/>
                  </a:ext>
                </a:extLst>
              </a:tr>
              <a:tr h="0">
                <a:tc>
                  <a:txBody>
                    <a:bodyPr/>
                    <a:lstStyle/>
                    <a:p>
                      <a:r>
                        <a:rPr lang="en-US" sz="3200">
                          <a:latin typeface="Times New Roman" panose="02020603050405020304" pitchFamily="18" charset="0"/>
                          <a:cs typeface="Times New Roman" panose="02020603050405020304" pitchFamily="18" charset="0"/>
                        </a:rPr>
                        <a:t>5-9</a:t>
                      </a:r>
                    </a:p>
                  </a:txBody>
                  <a:tcPr anchor="ctr"/>
                </a:tc>
                <a:tc>
                  <a:txBody>
                    <a:bodyPr/>
                    <a:lstStyle/>
                    <a:p>
                      <a:r>
                        <a:rPr lang="en-US" sz="3200">
                          <a:latin typeface="Times New Roman" panose="02020603050405020304" pitchFamily="18" charset="0"/>
                          <a:cs typeface="Times New Roman" panose="02020603050405020304" pitchFamily="18" charset="0"/>
                        </a:rPr>
                        <a:t>Thiết kế UML, giao diện</a:t>
                      </a:r>
                    </a:p>
                  </a:txBody>
                  <a:tcPr anchor="ctr"/>
                </a:tc>
                <a:extLst>
                  <a:ext uri="{0D108BD9-81ED-4DB2-BD59-A6C34878D82A}">
                    <a16:rowId xmlns:a16="http://schemas.microsoft.com/office/drawing/2014/main" val="2478416394"/>
                  </a:ext>
                </a:extLst>
              </a:tr>
              <a:tr h="0">
                <a:tc>
                  <a:txBody>
                    <a:bodyPr/>
                    <a:lstStyle/>
                    <a:p>
                      <a:r>
                        <a:rPr lang="en-US" sz="3200">
                          <a:latin typeface="Times New Roman" panose="02020603050405020304" pitchFamily="18" charset="0"/>
                          <a:cs typeface="Times New Roman" panose="02020603050405020304" pitchFamily="18" charset="0"/>
                        </a:rPr>
                        <a:t>10-14</a:t>
                      </a:r>
                    </a:p>
                  </a:txBody>
                  <a:tcPr anchor="ctr"/>
                </a:tc>
                <a:tc>
                  <a:txBody>
                    <a:bodyPr/>
                    <a:lstStyle/>
                    <a:p>
                      <a:r>
                        <a:rPr lang="en-US" sz="3200">
                          <a:latin typeface="Times New Roman" panose="02020603050405020304" pitchFamily="18" charset="0"/>
                          <a:cs typeface="Times New Roman" panose="02020603050405020304" pitchFamily="18" charset="0"/>
                        </a:rPr>
                        <a:t>Cài đặt hệ thống, viết backend</a:t>
                      </a:r>
                    </a:p>
                  </a:txBody>
                  <a:tcPr anchor="ctr"/>
                </a:tc>
                <a:extLst>
                  <a:ext uri="{0D108BD9-81ED-4DB2-BD59-A6C34878D82A}">
                    <a16:rowId xmlns:a16="http://schemas.microsoft.com/office/drawing/2014/main" val="877592891"/>
                  </a:ext>
                </a:extLst>
              </a:tr>
              <a:tr h="0">
                <a:tc>
                  <a:txBody>
                    <a:bodyPr/>
                    <a:lstStyle/>
                    <a:p>
                      <a:r>
                        <a:rPr lang="en-US" sz="3200">
                          <a:latin typeface="Times New Roman" panose="02020603050405020304" pitchFamily="18" charset="0"/>
                          <a:cs typeface="Times New Roman" panose="02020603050405020304" pitchFamily="18" charset="0"/>
                        </a:rPr>
                        <a:t>15-17</a:t>
                      </a:r>
                    </a:p>
                  </a:txBody>
                  <a:tcPr anchor="ctr"/>
                </a:tc>
                <a:tc>
                  <a:txBody>
                    <a:bodyPr/>
                    <a:lstStyle/>
                    <a:p>
                      <a:r>
                        <a:rPr lang="en-US" sz="3200">
                          <a:latin typeface="Times New Roman" panose="02020603050405020304" pitchFamily="18" charset="0"/>
                          <a:cs typeface="Times New Roman" panose="02020603050405020304" pitchFamily="18" charset="0"/>
                        </a:rPr>
                        <a:t>Kiểm thử, viết báo cáo, chuẩn bị trình bày</a:t>
                      </a:r>
                    </a:p>
                  </a:txBody>
                  <a:tcPr anchor="ctr"/>
                </a:tc>
                <a:extLst>
                  <a:ext uri="{0D108BD9-81ED-4DB2-BD59-A6C34878D82A}">
                    <a16:rowId xmlns:a16="http://schemas.microsoft.com/office/drawing/2014/main" val="224416501"/>
                  </a:ext>
                </a:extLst>
              </a:tr>
            </a:tbl>
          </a:graphicData>
        </a:graphic>
      </p:graphicFrame>
    </p:spTree>
    <p:extLst>
      <p:ext uri="{BB962C8B-B14F-4D97-AF65-F5344CB8AC3E}">
        <p14:creationId xmlns:p14="http://schemas.microsoft.com/office/powerpoint/2010/main" val="1063456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154"/>
        <p:cNvGrpSpPr/>
        <p:nvPr/>
      </p:nvGrpSpPr>
      <p:grpSpPr>
        <a:xfrm>
          <a:off x="0" y="0"/>
          <a:ext cx="0" cy="0"/>
          <a:chOff x="0" y="0"/>
          <a:chExt cx="0" cy="0"/>
        </a:xfrm>
      </p:grpSpPr>
      <p:grpSp>
        <p:nvGrpSpPr>
          <p:cNvPr id="155" name="Google Shape;155;p18"/>
          <p:cNvGrpSpPr/>
          <p:nvPr/>
        </p:nvGrpSpPr>
        <p:grpSpPr>
          <a:xfrm>
            <a:off x="-2103898" y="5804259"/>
            <a:ext cx="5517120" cy="5541850"/>
            <a:chOff x="1813" y="0"/>
            <a:chExt cx="809173" cy="812800"/>
          </a:xfrm>
        </p:grpSpPr>
        <p:sp>
          <p:nvSpPr>
            <p:cNvPr id="156" name="Google Shape;156;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9BC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8" name="Google Shape;158;p18"/>
          <p:cNvGrpSpPr/>
          <p:nvPr/>
        </p:nvGrpSpPr>
        <p:grpSpPr>
          <a:xfrm>
            <a:off x="14431938" y="-1336425"/>
            <a:ext cx="5098006" cy="5120857"/>
            <a:chOff x="1813" y="0"/>
            <a:chExt cx="809173" cy="812800"/>
          </a:xfrm>
        </p:grpSpPr>
        <p:sp>
          <p:nvSpPr>
            <p:cNvPr id="159" name="Google Shape;159;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FA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1" name="Google Shape;161;p18"/>
          <p:cNvGrpSpPr/>
          <p:nvPr/>
        </p:nvGrpSpPr>
        <p:grpSpPr>
          <a:xfrm>
            <a:off x="654665" y="422352"/>
            <a:ext cx="16978669" cy="8446066"/>
            <a:chOff x="0" y="-57150"/>
            <a:chExt cx="4471748" cy="2224478"/>
          </a:xfrm>
        </p:grpSpPr>
        <p:sp>
          <p:nvSpPr>
            <p:cNvPr id="162" name="Google Shape;162;p18"/>
            <p:cNvSpPr/>
            <p:nvPr/>
          </p:nvSpPr>
          <p:spPr>
            <a:xfrm>
              <a:off x="0" y="0"/>
              <a:ext cx="4471748" cy="2167328"/>
            </a:xfrm>
            <a:custGeom>
              <a:avLst/>
              <a:gdLst/>
              <a:ahLst/>
              <a:cxnLst/>
              <a:rect l="l" t="t" r="r" b="b"/>
              <a:pathLst>
                <a:path w="4471748" h="2167328" extrusionOk="0">
                  <a:moveTo>
                    <a:pt x="0" y="0"/>
                  </a:moveTo>
                  <a:lnTo>
                    <a:pt x="4471748" y="0"/>
                  </a:lnTo>
                  <a:lnTo>
                    <a:pt x="4471748" y="2167328"/>
                  </a:lnTo>
                  <a:lnTo>
                    <a:pt x="0" y="2167328"/>
                  </a:lnTo>
                  <a:close/>
                </a:path>
              </a:pathLst>
            </a:custGeom>
            <a:solidFill>
              <a:srgbClr val="A2B85E"/>
            </a:solidFill>
            <a:ln w="47625" cap="flat" cmpd="sng">
              <a:solidFill>
                <a:srgbClr val="333333"/>
              </a:solidFill>
              <a:prstDash val="solid"/>
              <a:round/>
              <a:headEnd type="none" w="sm" len="sm"/>
              <a:tailEnd type="none" w="sm" len="sm"/>
            </a:ln>
          </p:spPr>
          <p:txBody>
            <a:bodyPr/>
            <a:lstStyle/>
            <a:p>
              <a:endParaRPr lang="en-US"/>
            </a:p>
          </p:txBody>
        </p:sp>
        <p:sp>
          <p:nvSpPr>
            <p:cNvPr id="163" name="Google Shape;163;p18"/>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4" name="Google Shape;164;p18"/>
          <p:cNvGrpSpPr/>
          <p:nvPr/>
        </p:nvGrpSpPr>
        <p:grpSpPr>
          <a:xfrm>
            <a:off x="936170" y="715586"/>
            <a:ext cx="16415660" cy="7859598"/>
            <a:chOff x="0" y="-57150"/>
            <a:chExt cx="4323466" cy="2070018"/>
          </a:xfrm>
        </p:grpSpPr>
        <p:sp>
          <p:nvSpPr>
            <p:cNvPr id="165" name="Google Shape;165;p18"/>
            <p:cNvSpPr/>
            <p:nvPr/>
          </p:nvSpPr>
          <p:spPr>
            <a:xfrm>
              <a:off x="0" y="0"/>
              <a:ext cx="4323466" cy="2012868"/>
            </a:xfrm>
            <a:custGeom>
              <a:avLst/>
              <a:gdLst/>
              <a:ahLst/>
              <a:cxnLst/>
              <a:rect l="l" t="t" r="r" b="b"/>
              <a:pathLst>
                <a:path w="4323466" h="2012868" extrusionOk="0">
                  <a:moveTo>
                    <a:pt x="0" y="0"/>
                  </a:moveTo>
                  <a:lnTo>
                    <a:pt x="4323466" y="0"/>
                  </a:lnTo>
                  <a:lnTo>
                    <a:pt x="4323466" y="2012868"/>
                  </a:lnTo>
                  <a:lnTo>
                    <a:pt x="0" y="2012868"/>
                  </a:lnTo>
                  <a:close/>
                </a:path>
              </a:pathLst>
            </a:custGeom>
            <a:solidFill>
              <a:srgbClr val="EBEAEA"/>
            </a:solidFill>
            <a:ln w="47625" cap="flat" cmpd="sng">
              <a:solidFill>
                <a:srgbClr val="333333"/>
              </a:solidFill>
              <a:prstDash val="solid"/>
              <a:round/>
              <a:headEnd type="none" w="sm" len="sm"/>
              <a:tailEnd type="none" w="sm" len="sm"/>
            </a:ln>
          </p:spPr>
          <p:txBody>
            <a:bodyPr/>
            <a:lstStyle/>
            <a:p>
              <a:endParaRPr lang="en-US"/>
            </a:p>
          </p:txBody>
        </p:sp>
        <p:sp>
          <p:nvSpPr>
            <p:cNvPr id="166" name="Google Shape;166;p18"/>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7" name="Google Shape;167;p18"/>
          <p:cNvGrpSpPr/>
          <p:nvPr/>
        </p:nvGrpSpPr>
        <p:grpSpPr>
          <a:xfrm>
            <a:off x="1832714" y="1239915"/>
            <a:ext cx="9210168" cy="6988084"/>
            <a:chOff x="0" y="47625"/>
            <a:chExt cx="12578368" cy="9317448"/>
          </a:xfrm>
        </p:grpSpPr>
        <p:sp>
          <p:nvSpPr>
            <p:cNvPr id="168" name="Google Shape;168;p18"/>
            <p:cNvSpPr txBox="1"/>
            <p:nvPr/>
          </p:nvSpPr>
          <p:spPr>
            <a:xfrm>
              <a:off x="95628" y="2901763"/>
              <a:ext cx="12387111" cy="6463310"/>
            </a:xfrm>
            <a:prstGeom prst="rect">
              <a:avLst/>
            </a:prstGeom>
            <a:noFill/>
            <a:ln>
              <a:noFill/>
            </a:ln>
          </p:spPr>
          <p:txBody>
            <a:bodyPr spcFirstLastPara="1" wrap="square" lIns="0" tIns="0" rIns="0" bIns="0" anchor="t" anchorCtr="0">
              <a:spAutoFit/>
            </a:bodyPr>
            <a:lstStyle/>
            <a:p>
              <a:pPr marL="685800" marR="0" lvl="1" indent="-685800" algn="just" rtl="0">
                <a:lnSpc>
                  <a:spcPct val="139958"/>
                </a:lnSpc>
                <a:spcBef>
                  <a:spcPts val="0"/>
                </a:spcBef>
                <a:spcAft>
                  <a:spcPts val="0"/>
                </a:spcAft>
                <a:buFont typeface="Arial" panose="020B0604020202020204" pitchFamily="34" charset="0"/>
                <a:buChar char="•"/>
              </a:pPr>
              <a:r>
                <a:rPr lang="en-US" sz="4400">
                  <a:latin typeface="Times New Roman" panose="02020603050405020304" pitchFamily="18" charset="0"/>
                  <a:cs typeface="Times New Roman" panose="02020603050405020304" pitchFamily="18" charset="0"/>
                  <a:sym typeface="Ubuntu"/>
                </a:rPr>
                <a:t>Linh hoạt và thích ứng cao</a:t>
              </a:r>
            </a:p>
            <a:p>
              <a:pPr marL="685800" marR="0" lvl="1" indent="-685800" algn="just" rtl="0">
                <a:lnSpc>
                  <a:spcPct val="139958"/>
                </a:lnSpc>
                <a:spcBef>
                  <a:spcPts val="0"/>
                </a:spcBef>
                <a:spcAft>
                  <a:spcPts val="0"/>
                </a:spcAft>
                <a:buFont typeface="Arial" panose="020B0604020202020204" pitchFamily="34" charset="0"/>
                <a:buChar char="•"/>
              </a:pPr>
              <a:r>
                <a:rPr lang="en-US" sz="4400">
                  <a:latin typeface="Times New Roman" panose="02020603050405020304" pitchFamily="18" charset="0"/>
                  <a:cs typeface="Times New Roman" panose="02020603050405020304" pitchFamily="18" charset="0"/>
                  <a:sym typeface="Ubuntu"/>
                </a:rPr>
                <a:t>Quản lý rủi ro hiệu quả</a:t>
              </a:r>
            </a:p>
            <a:p>
              <a:pPr marL="685800" marR="0" lvl="1" indent="-685800" algn="just" rtl="0">
                <a:lnSpc>
                  <a:spcPct val="139958"/>
                </a:lnSpc>
                <a:spcBef>
                  <a:spcPts val="0"/>
                </a:spcBef>
                <a:spcAft>
                  <a:spcPts val="0"/>
                </a:spcAft>
                <a:buFont typeface="Arial" panose="020B0604020202020204" pitchFamily="34" charset="0"/>
                <a:buChar char="•"/>
              </a:pPr>
              <a:r>
                <a:rPr lang="vi-VN" sz="4400">
                  <a:latin typeface="Times New Roman" panose="02020603050405020304" pitchFamily="18" charset="0"/>
                  <a:cs typeface="Times New Roman" panose="02020603050405020304" pitchFamily="18" charset="0"/>
                  <a:sym typeface="Ubuntu"/>
                </a:rPr>
                <a:t>Tăng cường khả năng học hỏi và phát triển kỹ năng</a:t>
              </a:r>
              <a:endParaRPr lang="en-US" sz="4400">
                <a:latin typeface="Times New Roman" panose="02020603050405020304" pitchFamily="18" charset="0"/>
                <a:cs typeface="Times New Roman" panose="02020603050405020304" pitchFamily="18" charset="0"/>
                <a:sym typeface="Ubuntu"/>
              </a:endParaRPr>
            </a:p>
            <a:p>
              <a:pPr marL="685800" marR="0" lvl="1" indent="-685800" algn="just" rtl="0">
                <a:lnSpc>
                  <a:spcPct val="139958"/>
                </a:lnSpc>
                <a:spcBef>
                  <a:spcPts val="0"/>
                </a:spcBef>
                <a:spcAft>
                  <a:spcPts val="0"/>
                </a:spcAft>
                <a:buFont typeface="Arial" panose="020B0604020202020204" pitchFamily="34" charset="0"/>
                <a:buChar char="•"/>
              </a:pPr>
              <a:r>
                <a:rPr lang="en-US" sz="4400">
                  <a:latin typeface="Times New Roman" panose="02020603050405020304" pitchFamily="18" charset="0"/>
                  <a:cs typeface="Times New Roman" panose="02020603050405020304" pitchFamily="18" charset="0"/>
                  <a:sym typeface="Ubuntu"/>
                </a:rPr>
                <a:t>Tiết kiệm thời gian và chi phí</a:t>
              </a:r>
            </a:p>
          </p:txBody>
        </p:sp>
        <p:sp>
          <p:nvSpPr>
            <p:cNvPr id="169" name="Google Shape;169;p18"/>
            <p:cNvSpPr txBox="1"/>
            <p:nvPr/>
          </p:nvSpPr>
          <p:spPr>
            <a:xfrm>
              <a:off x="0" y="47625"/>
              <a:ext cx="12578368" cy="3213187"/>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8000" b="1" i="0" u="none" strike="noStrike" cap="none">
                  <a:solidFill>
                    <a:srgbClr val="F28383"/>
                  </a:solidFill>
                  <a:latin typeface="Times New Roman" panose="02020603050405020304" pitchFamily="18" charset="0"/>
                  <a:ea typeface="Ubuntu"/>
                  <a:cs typeface="Times New Roman" panose="02020603050405020304" pitchFamily="18" charset="0"/>
                  <a:sym typeface="Ubuntu"/>
                </a:rPr>
                <a:t>Mô hình dự án- tăng dần (Incremental)</a:t>
              </a:r>
            </a:p>
            <a:p>
              <a:pPr marL="0" marR="0" lvl="0" indent="0" algn="l" rtl="0">
                <a:lnSpc>
                  <a:spcPct val="90000"/>
                </a:lnSpc>
                <a:spcBef>
                  <a:spcPts val="0"/>
                </a:spcBef>
                <a:spcAft>
                  <a:spcPts val="0"/>
                </a:spcAft>
                <a:buNone/>
              </a:pPr>
              <a:endParaRPr/>
            </a:p>
          </p:txBody>
        </p:sp>
      </p:grpSp>
      <p:pic>
        <p:nvPicPr>
          <p:cNvPr id="170" name="Google Shape;170;p18"/>
          <p:cNvPicPr preferRelativeResize="0"/>
          <p:nvPr/>
        </p:nvPicPr>
        <p:blipFill rotWithShape="1">
          <a:blip r:embed="rId3">
            <a:alphaModFix/>
          </a:blip>
          <a:srcRect l="22024" t="2985" r="22018" b="2522"/>
          <a:stretch/>
        </p:blipFill>
        <p:spPr>
          <a:xfrm>
            <a:off x="11365502" y="3715650"/>
            <a:ext cx="7364250" cy="699589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116"/>
        <p:cNvGrpSpPr/>
        <p:nvPr/>
      </p:nvGrpSpPr>
      <p:grpSpPr>
        <a:xfrm>
          <a:off x="0" y="0"/>
          <a:ext cx="0" cy="0"/>
          <a:chOff x="0" y="0"/>
          <a:chExt cx="0" cy="0"/>
        </a:xfrm>
      </p:grpSpPr>
      <p:grpSp>
        <p:nvGrpSpPr>
          <p:cNvPr id="117" name="Google Shape;117;p15"/>
          <p:cNvGrpSpPr/>
          <p:nvPr/>
        </p:nvGrpSpPr>
        <p:grpSpPr>
          <a:xfrm>
            <a:off x="-379924" y="-520930"/>
            <a:ext cx="19047848" cy="6590517"/>
            <a:chOff x="0" y="-57150"/>
            <a:chExt cx="5016717" cy="1735774"/>
          </a:xfrm>
        </p:grpSpPr>
        <p:sp>
          <p:nvSpPr>
            <p:cNvPr id="118" name="Google Shape;118;p15"/>
            <p:cNvSpPr/>
            <p:nvPr/>
          </p:nvSpPr>
          <p:spPr>
            <a:xfrm>
              <a:off x="0" y="0"/>
              <a:ext cx="5016717" cy="1678624"/>
            </a:xfrm>
            <a:custGeom>
              <a:avLst/>
              <a:gdLst/>
              <a:ahLst/>
              <a:cxnLst/>
              <a:rect l="l" t="t" r="r" b="b"/>
              <a:pathLst>
                <a:path w="5016717" h="1678624" extrusionOk="0">
                  <a:moveTo>
                    <a:pt x="0" y="0"/>
                  </a:moveTo>
                  <a:lnTo>
                    <a:pt x="5016717" y="0"/>
                  </a:lnTo>
                  <a:lnTo>
                    <a:pt x="5016717" y="1678624"/>
                  </a:lnTo>
                  <a:lnTo>
                    <a:pt x="0" y="1678624"/>
                  </a:lnTo>
                  <a:close/>
                </a:path>
              </a:pathLst>
            </a:custGeom>
            <a:solidFill>
              <a:srgbClr val="99BCBF"/>
            </a:solidFill>
            <a:ln w="47625" cap="flat" cmpd="sng">
              <a:solidFill>
                <a:srgbClr val="333333"/>
              </a:solidFill>
              <a:prstDash val="solid"/>
              <a:round/>
              <a:headEnd type="none" w="sm" len="sm"/>
              <a:tailEnd type="none" w="sm" len="sm"/>
            </a:ln>
          </p:spPr>
          <p:txBody>
            <a:bodyPr/>
            <a:lstStyle/>
            <a:p>
              <a:endParaRPr lang="en-US"/>
            </a:p>
          </p:txBody>
        </p:sp>
        <p:sp>
          <p:nvSpPr>
            <p:cNvPr id="119" name="Google Shape;119;p15"/>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20" name="Google Shape;120;p15"/>
          <p:cNvPicPr preferRelativeResize="0"/>
          <p:nvPr/>
        </p:nvPicPr>
        <p:blipFill rotWithShape="1">
          <a:blip r:embed="rId3">
            <a:alphaModFix/>
          </a:blip>
          <a:srcRect l="10692" r="10629"/>
          <a:stretch/>
        </p:blipFill>
        <p:spPr>
          <a:xfrm>
            <a:off x="2730100" y="613450"/>
            <a:ext cx="12830198" cy="9173200"/>
          </a:xfrm>
          <a:prstGeom prst="rect">
            <a:avLst/>
          </a:prstGeom>
          <a:noFill/>
          <a:ln>
            <a:noFill/>
          </a:ln>
        </p:spPr>
      </p:pic>
      <p:sp>
        <p:nvSpPr>
          <p:cNvPr id="121" name="Google Shape;121;p15"/>
          <p:cNvSpPr/>
          <p:nvPr/>
        </p:nvSpPr>
        <p:spPr>
          <a:xfrm>
            <a:off x="3260721" y="1239517"/>
            <a:ext cx="11766558" cy="7921065"/>
          </a:xfrm>
          <a:custGeom>
            <a:avLst/>
            <a:gdLst/>
            <a:ahLst/>
            <a:cxnLst/>
            <a:rect l="l" t="t" r="r" b="b"/>
            <a:pathLst>
              <a:path w="3106682" h="2088613" extrusionOk="0">
                <a:moveTo>
                  <a:pt x="0" y="0"/>
                </a:moveTo>
                <a:lnTo>
                  <a:pt x="3106682" y="0"/>
                </a:lnTo>
                <a:lnTo>
                  <a:pt x="3106682" y="2088613"/>
                </a:lnTo>
                <a:lnTo>
                  <a:pt x="0" y="2088613"/>
                </a:lnTo>
                <a:close/>
              </a:path>
            </a:pathLst>
          </a:custGeom>
          <a:solidFill>
            <a:srgbClr val="EBEAEA"/>
          </a:solidFill>
          <a:ln>
            <a:noFill/>
          </a:ln>
        </p:spPr>
        <p:txBody>
          <a:bodyPr/>
          <a:lstStyle/>
          <a:p>
            <a:endParaRPr lang="en-US"/>
          </a:p>
        </p:txBody>
      </p:sp>
      <p:sp>
        <p:nvSpPr>
          <p:cNvPr id="125" name="Google Shape;125;p15"/>
          <p:cNvSpPr txBox="1"/>
          <p:nvPr/>
        </p:nvSpPr>
        <p:spPr>
          <a:xfrm>
            <a:off x="3534900" y="3296840"/>
            <a:ext cx="11218200" cy="3693319"/>
          </a:xfrm>
          <a:prstGeom prst="rect">
            <a:avLst/>
          </a:prstGeom>
          <a:noFill/>
          <a:ln>
            <a:noFill/>
          </a:ln>
        </p:spPr>
        <p:txBody>
          <a:bodyPr spcFirstLastPara="1" wrap="square" lIns="0" tIns="0" rIns="0" bIns="0" anchor="t" anchorCtr="0">
            <a:spAutoFit/>
          </a:bodyPr>
          <a:lstStyle/>
          <a:p>
            <a:pPr marL="0" marR="0" lvl="1" indent="0" algn="ctr" rtl="0">
              <a:lnSpc>
                <a:spcPct val="150000"/>
              </a:lnSpc>
              <a:spcBef>
                <a:spcPts val="0"/>
              </a:spcBef>
              <a:spcAft>
                <a:spcPts val="0"/>
              </a:spcAft>
              <a:buNone/>
            </a:pPr>
            <a:r>
              <a:rPr lang="en-US" sz="8000" b="1" i="0" u="none" strike="noStrike" cap="none">
                <a:solidFill>
                  <a:srgbClr val="4EBC9D"/>
                </a:solidFill>
                <a:latin typeface="Times New Roman" panose="02020603050405020304" pitchFamily="18" charset="0"/>
                <a:ea typeface="Ubuntu"/>
                <a:cs typeface="Times New Roman" panose="02020603050405020304" pitchFamily="18" charset="0"/>
                <a:sym typeface="Ubuntu"/>
              </a:rPr>
              <a:t>Chương 2: </a:t>
            </a:r>
          </a:p>
          <a:p>
            <a:pPr marL="0" marR="0" lvl="1" indent="0" algn="ctr" rtl="0">
              <a:lnSpc>
                <a:spcPct val="150000"/>
              </a:lnSpc>
              <a:spcBef>
                <a:spcPts val="0"/>
              </a:spcBef>
              <a:spcAft>
                <a:spcPts val="0"/>
              </a:spcAft>
              <a:buNone/>
            </a:pPr>
            <a:r>
              <a:rPr lang="en-US" sz="8000" b="1" i="0" u="none" strike="noStrike" cap="none">
                <a:solidFill>
                  <a:srgbClr val="4EBC9D"/>
                </a:solidFill>
                <a:latin typeface="Times New Roman" panose="02020603050405020304" pitchFamily="18" charset="0"/>
                <a:ea typeface="Ubuntu"/>
                <a:cs typeface="Times New Roman" panose="02020603050405020304" pitchFamily="18" charset="0"/>
                <a:sym typeface="Ubuntu"/>
              </a:rPr>
              <a:t>Phân tích và thiết kế</a:t>
            </a:r>
            <a:endParaRPr>
              <a:solidFill>
                <a:srgbClr val="4EBC9D"/>
              </a:solidFill>
              <a:latin typeface="Times New Roman" panose="02020603050405020304" pitchFamily="18" charset="0"/>
              <a:cs typeface="Times New Roman" panose="02020603050405020304" pitchFamily="18" charset="0"/>
            </a:endParaRPr>
          </a:p>
        </p:txBody>
      </p:sp>
      <p:pic>
        <p:nvPicPr>
          <p:cNvPr id="126" name="Google Shape;126;p15"/>
          <p:cNvPicPr preferRelativeResize="0"/>
          <p:nvPr/>
        </p:nvPicPr>
        <p:blipFill rotWithShape="1">
          <a:blip r:embed="rId4">
            <a:alphaModFix/>
          </a:blip>
          <a:srcRect l="25004" t="48156" r="36849" b="30707"/>
          <a:stretch/>
        </p:blipFill>
        <p:spPr>
          <a:xfrm>
            <a:off x="1708073" y="8312191"/>
            <a:ext cx="4048200" cy="1261708"/>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1271</TotalTime>
  <Words>4318</Words>
  <Application>Microsoft Office PowerPoint</Application>
  <PresentationFormat>Tùy chỉnh</PresentationFormat>
  <Paragraphs>462</Paragraphs>
  <Slides>55</Slides>
  <Notes>55</Notes>
  <HiddenSlides>0</HiddenSlides>
  <MMClips>0</MMClips>
  <ScaleCrop>false</ScaleCrop>
  <HeadingPairs>
    <vt:vector size="6" baseType="variant">
      <vt:variant>
        <vt:lpstr>Phông được Dùng</vt:lpstr>
      </vt:variant>
      <vt:variant>
        <vt:i4>7</vt:i4>
      </vt:variant>
      <vt:variant>
        <vt:lpstr>Chủ đề</vt:lpstr>
      </vt:variant>
      <vt:variant>
        <vt:i4>1</vt:i4>
      </vt:variant>
      <vt:variant>
        <vt:lpstr>Tiêu đề Bản chiếu</vt:lpstr>
      </vt:variant>
      <vt:variant>
        <vt:i4>55</vt:i4>
      </vt:variant>
    </vt:vector>
  </HeadingPairs>
  <TitlesOfParts>
    <vt:vector size="63" baseType="lpstr">
      <vt:lpstr>Courier New</vt:lpstr>
      <vt:lpstr>Symbol</vt:lpstr>
      <vt:lpstr>Times New Roman</vt:lpstr>
      <vt:lpstr>Arial</vt:lpstr>
      <vt:lpstr>Calibri</vt:lpstr>
      <vt:lpstr>Sitka Text</vt:lpstr>
      <vt:lpstr>Ubuntu</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Vu Minh Duc 20233339</cp:lastModifiedBy>
  <cp:revision>53</cp:revision>
  <dcterms:modified xsi:type="dcterms:W3CDTF">2025-06-15T16:31:53Z</dcterms:modified>
</cp:coreProperties>
</file>